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67"/>
  </p:notesMasterIdLst>
  <p:sldIdLst>
    <p:sldId id="324" r:id="rId2"/>
    <p:sldId id="275" r:id="rId3"/>
    <p:sldId id="326" r:id="rId4"/>
    <p:sldId id="327" r:id="rId5"/>
    <p:sldId id="276" r:id="rId6"/>
    <p:sldId id="302" r:id="rId7"/>
    <p:sldId id="277" r:id="rId8"/>
    <p:sldId id="303" r:id="rId9"/>
    <p:sldId id="325" r:id="rId10"/>
    <p:sldId id="305" r:id="rId11"/>
    <p:sldId id="316" r:id="rId12"/>
    <p:sldId id="329" r:id="rId13"/>
    <p:sldId id="330" r:id="rId14"/>
    <p:sldId id="331" r:id="rId15"/>
    <p:sldId id="332" r:id="rId16"/>
    <p:sldId id="304" r:id="rId17"/>
    <p:sldId id="317" r:id="rId18"/>
    <p:sldId id="278" r:id="rId19"/>
    <p:sldId id="306" r:id="rId20"/>
    <p:sldId id="333" r:id="rId21"/>
    <p:sldId id="334" r:id="rId22"/>
    <p:sldId id="335" r:id="rId23"/>
    <p:sldId id="339" r:id="rId24"/>
    <p:sldId id="307" r:id="rId25"/>
    <p:sldId id="300" r:id="rId26"/>
    <p:sldId id="309" r:id="rId27"/>
    <p:sldId id="341" r:id="rId28"/>
    <p:sldId id="340" r:id="rId29"/>
    <p:sldId id="308" r:id="rId30"/>
    <p:sldId id="284" r:id="rId31"/>
    <p:sldId id="310" r:id="rId32"/>
    <p:sldId id="318" r:id="rId33"/>
    <p:sldId id="353" r:id="rId34"/>
    <p:sldId id="354" r:id="rId35"/>
    <p:sldId id="355" r:id="rId36"/>
    <p:sldId id="374" r:id="rId37"/>
    <p:sldId id="375" r:id="rId38"/>
    <p:sldId id="376" r:id="rId39"/>
    <p:sldId id="356" r:id="rId40"/>
    <p:sldId id="319" r:id="rId41"/>
    <p:sldId id="287" r:id="rId42"/>
    <p:sldId id="285" r:id="rId43"/>
    <p:sldId id="349" r:id="rId44"/>
    <p:sldId id="288" r:id="rId45"/>
    <p:sldId id="373" r:id="rId46"/>
    <p:sldId id="320" r:id="rId47"/>
    <p:sldId id="290" r:id="rId48"/>
    <p:sldId id="369" r:id="rId49"/>
    <p:sldId id="362" r:id="rId50"/>
    <p:sldId id="370" r:id="rId51"/>
    <p:sldId id="371" r:id="rId52"/>
    <p:sldId id="363" r:id="rId53"/>
    <p:sldId id="372" r:id="rId54"/>
    <p:sldId id="364" r:id="rId55"/>
    <p:sldId id="352" r:id="rId56"/>
    <p:sldId id="292" r:id="rId57"/>
    <p:sldId id="313" r:id="rId58"/>
    <p:sldId id="295" r:id="rId59"/>
    <p:sldId id="314" r:id="rId60"/>
    <p:sldId id="315" r:id="rId61"/>
    <p:sldId id="296" r:id="rId62"/>
    <p:sldId id="297" r:id="rId63"/>
    <p:sldId id="294" r:id="rId64"/>
    <p:sldId id="298" r:id="rId65"/>
    <p:sldId id="321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990"/>
    <a:srgbClr val="2361AD"/>
    <a:srgbClr val="C30D23"/>
    <a:srgbClr val="023A9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D96AB-62E5-48FC-95E1-A5423160D5DE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0805D-C401-464B-9837-641F23F4BE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85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21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279525"/>
            <a:ext cx="528320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79525"/>
            <a:ext cx="5681133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2023/3/1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1619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269208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881190"/>
            <a:ext cx="5342467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269208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881190"/>
            <a:ext cx="574040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2023/3/1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1619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2023/3/1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1619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6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2023/3/1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7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85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33" y="1158537"/>
            <a:ext cx="11489267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8952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4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44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9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2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2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3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55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4" y="1524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D087ABC-C147-4608-9421-DC913BD4572E}" type="datetimeFigureOut">
              <a:rPr lang="zh-CN" altLang="en-US" smtClean="0"/>
              <a:pPr/>
              <a:t>2023/3/1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257300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828800"/>
            <a:ext cx="11506200" cy="43434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87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4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5526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673" r:id="rId9"/>
    <p:sldLayoutId id="2147483664" r:id="rId10"/>
    <p:sldLayoutId id="2147483665" r:id="rId11"/>
    <p:sldLayoutId id="2147483666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22.wmf"/><Relationship Id="rId7" Type="http://schemas.openxmlformats.org/officeDocument/2006/relationships/image" Target="../media/image2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6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43.png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12" Type="http://schemas.openxmlformats.org/officeDocument/2006/relationships/image" Target="../media/image42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0.wmf"/><Relationship Id="rId1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microsoft.com/office/2007/relationships/hdphoto" Target="../media/hdphoto2.wdp"/><Relationship Id="rId3" Type="http://schemas.openxmlformats.org/officeDocument/2006/relationships/image" Target="../media/image44.w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3.png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wmf"/><Relationship Id="rId11" Type="http://schemas.openxmlformats.org/officeDocument/2006/relationships/image" Target="../media/image48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47.wmf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3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image" Target="../media/image49.wmf"/><Relationship Id="rId7" Type="http://schemas.openxmlformats.org/officeDocument/2006/relationships/image" Target="../media/image51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45.bin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5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6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61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7" Type="http://schemas.openxmlformats.org/officeDocument/2006/relationships/image" Target="../media/image70.w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5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image" Target="../media/image72.wmf"/><Relationship Id="rId7" Type="http://schemas.openxmlformats.org/officeDocument/2006/relationships/image" Target="../media/image74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73.w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6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74.wmf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6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7" Type="http://schemas.openxmlformats.org/officeDocument/2006/relationships/image" Target="../media/image81.png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wmf"/><Relationship Id="rId4" Type="http://schemas.openxmlformats.org/officeDocument/2006/relationships/oleObject" Target="../embeddings/oleObject67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5.wdp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98.wmf"/><Relationship Id="rId18" Type="http://schemas.openxmlformats.org/officeDocument/2006/relationships/oleObject" Target="../embeddings/oleObject76.bin"/><Relationship Id="rId3" Type="http://schemas.openxmlformats.org/officeDocument/2006/relationships/image" Target="../media/image93.wmf"/><Relationship Id="rId21" Type="http://schemas.openxmlformats.org/officeDocument/2006/relationships/image" Target="../media/image75.wmf"/><Relationship Id="rId7" Type="http://schemas.openxmlformats.org/officeDocument/2006/relationships/image" Target="../media/image95.wmf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100.wmf"/><Relationship Id="rId2" Type="http://schemas.openxmlformats.org/officeDocument/2006/relationships/oleObject" Target="../embeddings/oleObject68.bin"/><Relationship Id="rId16" Type="http://schemas.openxmlformats.org/officeDocument/2006/relationships/oleObject" Target="../embeddings/oleObject75.bin"/><Relationship Id="rId20" Type="http://schemas.openxmlformats.org/officeDocument/2006/relationships/oleObject" Target="../embeddings/oleObject77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5" Type="http://schemas.openxmlformats.org/officeDocument/2006/relationships/image" Target="../media/image99.wmf"/><Relationship Id="rId23" Type="http://schemas.openxmlformats.org/officeDocument/2006/relationships/image" Target="../media/image76.wmf"/><Relationship Id="rId10" Type="http://schemas.openxmlformats.org/officeDocument/2006/relationships/oleObject" Target="../embeddings/oleObject72.bin"/><Relationship Id="rId19" Type="http://schemas.openxmlformats.org/officeDocument/2006/relationships/image" Target="../media/image78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96.wmf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8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image" Target="../media/image101.wmf"/><Relationship Id="rId7" Type="http://schemas.openxmlformats.org/officeDocument/2006/relationships/image" Target="../media/image103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105.wmf"/><Relationship Id="rId5" Type="http://schemas.openxmlformats.org/officeDocument/2006/relationships/image" Target="../media/image102.wmf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04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13" Type="http://schemas.openxmlformats.org/officeDocument/2006/relationships/image" Target="../media/image113.png"/><Relationship Id="rId3" Type="http://schemas.openxmlformats.org/officeDocument/2006/relationships/image" Target="../media/image108.wmf"/><Relationship Id="rId7" Type="http://schemas.openxmlformats.org/officeDocument/2006/relationships/image" Target="../media/image110.wmf"/><Relationship Id="rId12" Type="http://schemas.openxmlformats.org/officeDocument/2006/relationships/image" Target="../media/image106.png"/><Relationship Id="rId2" Type="http://schemas.openxmlformats.org/officeDocument/2006/relationships/oleObject" Target="../embeddings/oleObject84.bin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112.wmf"/><Relationship Id="rId5" Type="http://schemas.openxmlformats.org/officeDocument/2006/relationships/image" Target="../media/image109.wmf"/><Relationship Id="rId15" Type="http://schemas.microsoft.com/office/2007/relationships/hdphoto" Target="../media/hdphoto6.wdp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5.bin"/><Relationship Id="rId9" Type="http://schemas.openxmlformats.org/officeDocument/2006/relationships/image" Target="../media/image111.wmf"/><Relationship Id="rId1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13" Type="http://schemas.openxmlformats.org/officeDocument/2006/relationships/image" Target="../media/image116.wmf"/><Relationship Id="rId3" Type="http://schemas.openxmlformats.org/officeDocument/2006/relationships/image" Target="../media/image108.wmf"/><Relationship Id="rId7" Type="http://schemas.openxmlformats.org/officeDocument/2006/relationships/image" Target="../media/image110.wmf"/><Relationship Id="rId12" Type="http://schemas.openxmlformats.org/officeDocument/2006/relationships/oleObject" Target="../embeddings/oleObject89.bin"/><Relationship Id="rId2" Type="http://schemas.openxmlformats.org/officeDocument/2006/relationships/oleObject" Target="../embeddings/oleObject84.bin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112.wmf"/><Relationship Id="rId5" Type="http://schemas.openxmlformats.org/officeDocument/2006/relationships/image" Target="../media/image109.wmf"/><Relationship Id="rId15" Type="http://schemas.openxmlformats.org/officeDocument/2006/relationships/image" Target="../media/image117.wmf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5.bin"/><Relationship Id="rId9" Type="http://schemas.openxmlformats.org/officeDocument/2006/relationships/image" Target="../media/image111.wmf"/><Relationship Id="rId14" Type="http://schemas.openxmlformats.org/officeDocument/2006/relationships/oleObject" Target="../embeddings/oleObject9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7" Type="http://schemas.openxmlformats.org/officeDocument/2006/relationships/image" Target="../media/image120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92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image" Target="../media/image121.wmf"/><Relationship Id="rId7" Type="http://schemas.openxmlformats.org/officeDocument/2006/relationships/image" Target="../media/image123.wmf"/><Relationship Id="rId12" Type="http://schemas.openxmlformats.org/officeDocument/2006/relationships/image" Target="../media/image127.png"/><Relationship Id="rId2" Type="http://schemas.openxmlformats.org/officeDocument/2006/relationships/oleObject" Target="../embeddings/oleObject9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26.png"/><Relationship Id="rId5" Type="http://schemas.openxmlformats.org/officeDocument/2006/relationships/image" Target="../media/image122.wmf"/><Relationship Id="rId10" Type="http://schemas.openxmlformats.org/officeDocument/2006/relationships/image" Target="../media/image125.png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24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8E%9F%E5%87%BD%E6%95%B0/2749968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png"/><Relationship Id="rId4" Type="http://schemas.openxmlformats.org/officeDocument/2006/relationships/hyperlink" Target="https://baike.baidu.com/item/%E7%AD%89%E5%BC%8F/3517693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wmf"/><Relationship Id="rId14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oleObject" Target="../embeddings/oleObject98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6.wmf"/><Relationship Id="rId4" Type="http://schemas.openxmlformats.org/officeDocument/2006/relationships/oleObject" Target="../embeddings/oleObject99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387424"/>
            <a:ext cx="9144000" cy="7245424"/>
          </a:xfrm>
          <a:prstGeom prst="rect">
            <a:avLst/>
          </a:prstGeom>
        </p:spPr>
      </p:pic>
      <p:sp>
        <p:nvSpPr>
          <p:cNvPr id="4" name="Rectangle 19"/>
          <p:cNvSpPr>
            <a:spLocks noGrp="1" noChangeArrowheads="1"/>
          </p:cNvSpPr>
          <p:nvPr>
            <p:ph type="title"/>
          </p:nvPr>
        </p:nvSpPr>
        <p:spPr>
          <a:xfrm>
            <a:off x="2208213" y="836614"/>
            <a:ext cx="7772400" cy="1800225"/>
          </a:xfrm>
        </p:spPr>
        <p:txBody>
          <a:bodyPr/>
          <a:lstStyle/>
          <a:p>
            <a:pPr algn="ctr" eaLnBrk="1" hangingPunct="1"/>
            <a:r>
              <a:rPr lang="zh-CN" altLang="en-US" sz="3600" dirty="0">
                <a:solidFill>
                  <a:srgbClr val="00B050"/>
                </a:solidFill>
              </a:rPr>
              <a:t>机器学习</a:t>
            </a:r>
            <a:br>
              <a:rPr lang="zh-CN" altLang="en-US" sz="3600" dirty="0">
                <a:solidFill>
                  <a:srgbClr val="00B050"/>
                </a:solidFill>
              </a:rPr>
            </a:br>
            <a:br>
              <a:rPr lang="zh-CN" altLang="en-US" sz="3600" dirty="0">
                <a:solidFill>
                  <a:srgbClr val="00B050"/>
                </a:solidFill>
              </a:rPr>
            </a:br>
            <a:r>
              <a:rPr lang="en-US" altLang="zh-CN" sz="3600" dirty="0">
                <a:solidFill>
                  <a:srgbClr val="00B050"/>
                </a:solidFill>
              </a:rPr>
              <a:t>Machine Learning</a:t>
            </a: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2208213" y="3113803"/>
            <a:ext cx="77724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4400" b="1" dirty="0">
                <a:latin typeface="Verdana" pitchFamily="34" charset="0"/>
                <a:ea typeface="幼圆" pitchFamily="49" charset="-122"/>
                <a:cs typeface="Verdana" pitchFamily="34" charset="0"/>
              </a:rPr>
              <a:t>第三章：</a:t>
            </a:r>
            <a:r>
              <a:rPr kumimoji="1" lang="zh-CN" altLang="en-US" sz="4400" dirty="0">
                <a:cs typeface="Verdana" pitchFamily="34" charset="0"/>
              </a:rPr>
              <a:t>线性模型</a:t>
            </a:r>
            <a:endParaRPr kumimoji="1" lang="zh-CN" altLang="en-US" sz="4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endParaRPr kumimoji="1" lang="zh-CN" altLang="en-US" sz="4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3746191" y="4455954"/>
            <a:ext cx="5364356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GB" sz="2800" dirty="0">
                <a:latin typeface="楷体_GB2312" pitchFamily="49" charset="-122"/>
                <a:ea typeface="楷体_GB2312" pitchFamily="49" charset="-122"/>
              </a:rPr>
              <a:t>重庆大学计算机学院</a:t>
            </a:r>
            <a:r>
              <a:rPr kumimoji="1" lang="en-GB" altLang="zh-CN" sz="28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</a:rPr>
              <a:t>何静媛</a:t>
            </a:r>
            <a:endParaRPr kumimoji="1" lang="zh-CN" altLang="en-GB" sz="2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kumimoji="1" lang="en-GB" altLang="zh-CN" sz="2800" dirty="0">
                <a:latin typeface="Times New Roman" pitchFamily="18" charset="0"/>
              </a:rPr>
              <a:t>Email：	</a:t>
            </a:r>
            <a:r>
              <a:rPr kumimoji="1" lang="en-US" altLang="zh-CN" sz="2800" dirty="0" err="1">
                <a:latin typeface="Times New Roman" pitchFamily="18" charset="0"/>
              </a:rPr>
              <a:t>ibm_hjy</a:t>
            </a:r>
            <a:r>
              <a:rPr kumimoji="1" lang="en-GB" altLang="zh-CN" sz="2800" dirty="0">
                <a:latin typeface="Times New Roman" pitchFamily="18" charset="0"/>
              </a:rPr>
              <a:t>@cqu.edu.cn</a:t>
            </a:r>
            <a:r>
              <a:rPr kumimoji="1" lang="en-US" altLang="zh-CN" sz="2800" dirty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68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 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最小二乘法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706137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最小化均方误差</a:t>
            </a:r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分别对    和   求导，可得</a:t>
            </a:r>
            <a:endParaRPr lang="en-US" altLang="zh-CN" sz="2400" b="1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06437"/>
              </p:ext>
            </p:extLst>
          </p:nvPr>
        </p:nvGraphicFramePr>
        <p:xfrm>
          <a:off x="3354257" y="3724421"/>
          <a:ext cx="51276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563200" imgH="482760" progId="Equation.Ribbit">
                  <p:embed/>
                </p:oleObj>
              </mc:Choice>
              <mc:Fallback>
                <p:oleObj name="Formula" r:id="rId2" imgW="2563200" imgH="48276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257" y="3724421"/>
                        <a:ext cx="51276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921013"/>
              </p:ext>
            </p:extLst>
          </p:nvPr>
        </p:nvGraphicFramePr>
        <p:xfrm>
          <a:off x="3573754" y="4927003"/>
          <a:ext cx="450850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254320" imgH="482760" progId="Equation.Ribbit">
                  <p:embed/>
                </p:oleObj>
              </mc:Choice>
              <mc:Fallback>
                <p:oleObj name="Formula" r:id="rId4" imgW="2254320" imgH="4827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754" y="4927003"/>
                        <a:ext cx="4508500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660296"/>
              </p:ext>
            </p:extLst>
          </p:nvPr>
        </p:nvGraphicFramePr>
        <p:xfrm>
          <a:off x="4012283" y="1914730"/>
          <a:ext cx="35115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755360" imgH="437040" progId="Equation.Ribbit">
                  <p:embed/>
                </p:oleObj>
              </mc:Choice>
              <mc:Fallback>
                <p:oleObj name="Formula" r:id="rId6" imgW="1755360" imgH="43704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2283" y="1914730"/>
                        <a:ext cx="351155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946374"/>
              </p:ext>
            </p:extLst>
          </p:nvPr>
        </p:nvGraphicFramePr>
        <p:xfrm>
          <a:off x="3241544" y="3237802"/>
          <a:ext cx="2254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11960" imgH="119520" progId="Equation.Ribbit">
                  <p:embed/>
                </p:oleObj>
              </mc:Choice>
              <mc:Fallback>
                <p:oleObj name="Formula" r:id="rId8" imgW="111960" imgH="11952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1544" y="3237802"/>
                        <a:ext cx="225425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602249"/>
              </p:ext>
            </p:extLst>
          </p:nvPr>
        </p:nvGraphicFramePr>
        <p:xfrm>
          <a:off x="4012283" y="3200495"/>
          <a:ext cx="225426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68760" imgH="157680" progId="Equation.Ribbit">
                  <p:embed/>
                </p:oleObj>
              </mc:Choice>
              <mc:Fallback>
                <p:oleObj name="Formula" r:id="rId10" imgW="68760" imgH="15768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2283" y="3200495"/>
                        <a:ext cx="225426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987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 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最小二乘法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706137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得到闭式（</a:t>
            </a:r>
            <a:r>
              <a:rPr lang="en-US" altLang="zh-CN" sz="2400" b="1" dirty="0"/>
              <a:t>closed-form</a:t>
            </a:r>
            <a:r>
              <a:rPr lang="zh-CN" altLang="en-US" sz="2400" b="1" dirty="0"/>
              <a:t>）解</a:t>
            </a: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zh-CN" altLang="en-US" sz="2400" b="1" dirty="0"/>
              <a:t>其中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248376"/>
              </p:ext>
            </p:extLst>
          </p:nvPr>
        </p:nvGraphicFramePr>
        <p:xfrm>
          <a:off x="4060171" y="2020597"/>
          <a:ext cx="3252787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625760" imgH="787680" progId="Equation.Ribbit">
                  <p:embed/>
                </p:oleObj>
              </mc:Choice>
              <mc:Fallback>
                <p:oleObj name="Formula" r:id="rId2" imgW="1625760" imgH="7876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171" y="2020597"/>
                        <a:ext cx="3252787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152613"/>
              </p:ext>
            </p:extLst>
          </p:nvPr>
        </p:nvGraphicFramePr>
        <p:xfrm>
          <a:off x="4431500" y="3871869"/>
          <a:ext cx="252095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260000" imgH="341640" progId="Equation.Ribbit">
                  <p:embed/>
                </p:oleObj>
              </mc:Choice>
              <mc:Fallback>
                <p:oleObj name="Formula" r:id="rId4" imgW="1260000" imgH="3416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1500" y="3871869"/>
                        <a:ext cx="252095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247342"/>
              </p:ext>
            </p:extLst>
          </p:nvPr>
        </p:nvGraphicFramePr>
        <p:xfrm>
          <a:off x="5035507" y="5390233"/>
          <a:ext cx="1524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762120" imgH="341640" progId="Equation.Ribbit">
                  <p:embed/>
                </p:oleObj>
              </mc:Choice>
              <mc:Fallback>
                <p:oleObj name="Formula" r:id="rId6" imgW="762120" imgH="34164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5507" y="5390233"/>
                        <a:ext cx="15240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801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内容占位符 2"/>
          <p:cNvSpPr>
            <a:spLocks noGrp="1"/>
          </p:cNvSpPr>
          <p:nvPr>
            <p:ph idx="1"/>
          </p:nvPr>
        </p:nvSpPr>
        <p:spPr>
          <a:xfrm>
            <a:off x="792146" y="1092559"/>
            <a:ext cx="8317706" cy="2970609"/>
          </a:xfrm>
        </p:spPr>
        <p:txBody>
          <a:bodyPr vert="horz" lIns="91440" tIns="46800" rIns="91440" bIns="45720" rtlCol="0">
            <a:normAutofit/>
          </a:bodyPr>
          <a:lstStyle/>
          <a:p>
            <a:r>
              <a:rPr altLang="en-US" sz="2400" b="1" dirty="0"/>
              <a:t>一元线性回归</a:t>
            </a:r>
          </a:p>
          <a:p>
            <a:pPr marL="0" indent="0">
              <a:buNone/>
            </a:pPr>
            <a:r>
              <a:rPr altLang="en-US" sz="2400" b="1" dirty="0"/>
              <a:t>   例子：预测披萨的价格</a:t>
            </a:r>
            <a:endParaRPr lang="en-US" altLang="zh-CN" sz="2400" b="1" dirty="0"/>
          </a:p>
          <a:p>
            <a:pPr marL="0" indent="0">
              <a:buNone/>
            </a:pPr>
            <a:r>
              <a:rPr altLang="en-US" sz="2400" b="1" dirty="0"/>
              <a:t>   已知价格数据如下表</a:t>
            </a:r>
            <a:endParaRPr lang="en-US" altLang="zh-CN" sz="2400" b="1" dirty="0"/>
          </a:p>
          <a:p>
            <a:pPr marL="0" indent="0">
              <a:buNone/>
            </a:pPr>
            <a:r>
              <a:rPr altLang="en-US" sz="2400" b="1" dirty="0"/>
              <a:t>  问：</a:t>
            </a:r>
            <a:r>
              <a:rPr lang="en-US" altLang="zh-CN" sz="2400" b="1" dirty="0"/>
              <a:t>12</a:t>
            </a:r>
            <a:r>
              <a:rPr altLang="en-US" sz="2400" b="1" dirty="0"/>
              <a:t>寸披萨价格是多少</a:t>
            </a:r>
            <a:r>
              <a:rPr lang="en-US" altLang="zh-CN" sz="2400" b="1" dirty="0"/>
              <a:t>?</a:t>
            </a:r>
            <a:br>
              <a:rPr altLang="en-US" sz="2400" b="1" dirty="0"/>
            </a:br>
            <a:endParaRPr altLang="en-US" sz="2400" b="1" dirty="0"/>
          </a:p>
          <a:p>
            <a:endParaRPr altLang="en-US" sz="2400" b="1" dirty="0"/>
          </a:p>
        </p:txBody>
      </p:sp>
      <p:pic>
        <p:nvPicPr>
          <p:cNvPr id="3277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0" y="1242415"/>
            <a:ext cx="4551072" cy="322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E8EEA13-AF5E-CCC4-57DE-1932EB6101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965959"/>
              </p:ext>
            </p:extLst>
          </p:nvPr>
        </p:nvGraphicFramePr>
        <p:xfrm>
          <a:off x="2097807" y="3429000"/>
          <a:ext cx="3252787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625760" imgH="787680" progId="Equation.Ribbit">
                  <p:embed/>
                </p:oleObj>
              </mc:Choice>
              <mc:Fallback>
                <p:oleObj name="Formula" r:id="rId3" imgW="1625760" imgH="787680" progId="Equation.Ribbit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807" y="3429000"/>
                        <a:ext cx="3252787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AB60890-D6E2-21B6-48BC-AEEA735B08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573644"/>
              </p:ext>
            </p:extLst>
          </p:nvPr>
        </p:nvGraphicFramePr>
        <p:xfrm>
          <a:off x="2469136" y="5280272"/>
          <a:ext cx="252095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260000" imgH="341640" progId="Equation.Ribbit">
                  <p:embed/>
                </p:oleObj>
              </mc:Choice>
              <mc:Fallback>
                <p:oleObj name="Formula" r:id="rId5" imgW="1260000" imgH="341640" progId="Equation.Ribbit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9136" y="5280272"/>
                        <a:ext cx="252095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7">
            <a:extLst>
              <a:ext uri="{FF2B5EF4-FFF2-40B4-BE49-F238E27FC236}">
                <a16:creationId xmlns:a16="http://schemas.microsoft.com/office/drawing/2014/main" id="{0FE8A94C-5B90-D8EE-44DC-D02036D7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55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48" y="1054746"/>
            <a:ext cx="7182261" cy="513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34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00" y="1659050"/>
            <a:ext cx="8661599" cy="4811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0B048E-2673-6D0B-CAC3-32A188B2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08" y="189484"/>
            <a:ext cx="7886700" cy="5703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dirty="0" err="1"/>
              <a:t>Sklearn</a:t>
            </a:r>
            <a:r>
              <a:rPr altLang="en-US" dirty="0" err="1"/>
              <a:t>回归</a:t>
            </a:r>
            <a:endParaRPr altLang="zh-CN" dirty="0"/>
          </a:p>
        </p:txBody>
      </p:sp>
    </p:spTree>
    <p:extLst>
      <p:ext uri="{BB962C8B-B14F-4D97-AF65-F5344CB8AC3E}">
        <p14:creationId xmlns:p14="http://schemas.microsoft.com/office/powerpoint/2010/main" val="397878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24" y="944166"/>
            <a:ext cx="8483203" cy="49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668067" y="2187179"/>
            <a:ext cx="8482013" cy="1620440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pic>
        <p:nvPicPr>
          <p:cNvPr id="35844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91" y="5211367"/>
            <a:ext cx="4529138" cy="39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120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664193"/>
          </a:xfrm>
        </p:spPr>
        <p:txBody>
          <a:bodyPr>
            <a:normAutofit/>
          </a:bodyPr>
          <a:lstStyle/>
          <a:p>
            <a:r>
              <a:rPr lang="zh-CN" altLang="en-US" dirty="0"/>
              <a:t>给定数据集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多元线性回归目标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061432"/>
              </p:ext>
            </p:extLst>
          </p:nvPr>
        </p:nvGraphicFramePr>
        <p:xfrm>
          <a:off x="3177170" y="1971284"/>
          <a:ext cx="49149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457450" imgH="177800" progId="Equation.Ribbit">
                  <p:embed/>
                </p:oleObj>
              </mc:Choice>
              <mc:Fallback>
                <p:oleObj name="Formula" r:id="rId2" imgW="2457450" imgH="17780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7170" y="1971284"/>
                        <a:ext cx="49149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867054"/>
              </p:ext>
            </p:extLst>
          </p:nvPr>
        </p:nvGraphicFramePr>
        <p:xfrm>
          <a:off x="3514181" y="2690114"/>
          <a:ext cx="27717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97000" imgH="176530" progId="Equation.Ribbit">
                  <p:embed/>
                </p:oleObj>
              </mc:Choice>
              <mc:Fallback>
                <p:oleObj name="Formula" r:id="rId4" imgW="1397000" imgH="17653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181" y="2690114"/>
                        <a:ext cx="277177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544140"/>
              </p:ext>
            </p:extLst>
          </p:nvPr>
        </p:nvGraphicFramePr>
        <p:xfrm>
          <a:off x="6484885" y="2711203"/>
          <a:ext cx="8255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417139" imgH="157699" progId="Equation.Ribbit">
                  <p:embed/>
                </p:oleObj>
              </mc:Choice>
              <mc:Fallback>
                <p:oleObj name="Formula" r:id="rId6" imgW="417139" imgH="157699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4885" y="2711203"/>
                        <a:ext cx="8255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783314"/>
              </p:ext>
            </p:extLst>
          </p:nvPr>
        </p:nvGraphicFramePr>
        <p:xfrm>
          <a:off x="3442123" y="4530667"/>
          <a:ext cx="2336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181160" imgH="186840" progId="Equation.Ribbit">
                  <p:embed/>
                </p:oleObj>
              </mc:Choice>
              <mc:Fallback>
                <p:oleObj name="Formula" r:id="rId8" imgW="1181160" imgH="18684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2123" y="4530667"/>
                        <a:ext cx="23368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974056"/>
              </p:ext>
            </p:extLst>
          </p:nvPr>
        </p:nvGraphicFramePr>
        <p:xfrm>
          <a:off x="6535665" y="4529299"/>
          <a:ext cx="13604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685800" imgH="176760" progId="Equation.Ribbit">
                  <p:embed/>
                </p:oleObj>
              </mc:Choice>
              <mc:Fallback>
                <p:oleObj name="Formula" r:id="rId10" imgW="685800" imgH="1767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5665" y="4529299"/>
                        <a:ext cx="1360488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02386" y="4488111"/>
            <a:ext cx="88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使得</a:t>
            </a:r>
          </a:p>
        </p:txBody>
      </p:sp>
    </p:spTree>
    <p:extLst>
      <p:ext uri="{BB962C8B-B14F-4D97-AF65-F5344CB8AC3E}">
        <p14:creationId xmlns:p14="http://schemas.microsoft.com/office/powerpoint/2010/main" val="3386039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803095" y="1031933"/>
            <a:ext cx="8616950" cy="4664193"/>
          </a:xfrm>
        </p:spPr>
        <p:txBody>
          <a:bodyPr>
            <a:normAutofit/>
          </a:bodyPr>
          <a:lstStyle/>
          <a:p>
            <a:r>
              <a:rPr lang="zh-CN" altLang="en-US" dirty="0"/>
              <a:t>把   和   吸收入向量形式               ，数据集表示为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730907"/>
              </p:ext>
            </p:extLst>
          </p:nvPr>
        </p:nvGraphicFramePr>
        <p:xfrm>
          <a:off x="2981052" y="1498236"/>
          <a:ext cx="4592827" cy="1591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932560" imgH="1022400" progId="Equation.Ribbit">
                  <p:embed/>
                </p:oleObj>
              </mc:Choice>
              <mc:Fallback>
                <p:oleObj name="Formula" r:id="rId2" imgW="2932560" imgH="102240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052" y="1498236"/>
                        <a:ext cx="4592827" cy="15919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854277"/>
              </p:ext>
            </p:extLst>
          </p:nvPr>
        </p:nvGraphicFramePr>
        <p:xfrm>
          <a:off x="3980651" y="3382655"/>
          <a:ext cx="246538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243440" imgH="176760" progId="Equation.Ribbit">
                  <p:embed/>
                </p:oleObj>
              </mc:Choice>
              <mc:Fallback>
                <p:oleObj name="Formula" r:id="rId4" imgW="1243440" imgH="17676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0651" y="3382655"/>
                        <a:ext cx="2465387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476476"/>
              </p:ext>
            </p:extLst>
          </p:nvPr>
        </p:nvGraphicFramePr>
        <p:xfrm>
          <a:off x="2507552" y="1196532"/>
          <a:ext cx="263525" cy="200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31040" imgH="120960" progId="Equation.Ribbit">
                  <p:embed/>
                </p:oleObj>
              </mc:Choice>
              <mc:Fallback>
                <p:oleObj name="Formula" r:id="rId6" imgW="131040" imgH="12096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552" y="1196532"/>
                        <a:ext cx="263525" cy="200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157918"/>
              </p:ext>
            </p:extLst>
          </p:nvPr>
        </p:nvGraphicFramePr>
        <p:xfrm>
          <a:off x="3163394" y="1118171"/>
          <a:ext cx="1365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68760" imgH="157680" progId="Equation.Ribbit">
                  <p:embed/>
                </p:oleObj>
              </mc:Choice>
              <mc:Fallback>
                <p:oleObj name="Formula" r:id="rId8" imgW="68760" imgH="15768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394" y="1118171"/>
                        <a:ext cx="1365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127126"/>
              </p:ext>
            </p:extLst>
          </p:nvPr>
        </p:nvGraphicFramePr>
        <p:xfrm>
          <a:off x="5409895" y="1094581"/>
          <a:ext cx="14033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701280" imgH="176760" progId="Equation.Ribbit">
                  <p:embed/>
                </p:oleObj>
              </mc:Choice>
              <mc:Fallback>
                <p:oleObj name="Formula" r:id="rId10" imgW="701280" imgH="176760" progId="Equation.Ribbit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9895" y="1094581"/>
                        <a:ext cx="14033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4D78152D-8D1D-E12E-2E34-68CB9B5896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308" y="3927935"/>
            <a:ext cx="506170" cy="4438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A285D5-630E-C490-1269-FE51969EA2E3}"/>
              </a:ext>
            </a:extLst>
          </p:cNvPr>
          <p:cNvSpPr txBox="1"/>
          <p:nvPr/>
        </p:nvSpPr>
        <p:spPr>
          <a:xfrm>
            <a:off x="3416478" y="400247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的值等于：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559091D-B184-6A97-CBBC-CAE545EF28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90" y="4475203"/>
            <a:ext cx="8061820" cy="17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/>
          <p:cNvSpPr txBox="1"/>
          <p:nvPr/>
        </p:nvSpPr>
        <p:spPr>
          <a:xfrm>
            <a:off x="2136029" y="5238056"/>
            <a:ext cx="514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令上式为零可得   最优解的闭式解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321000"/>
              </p:ext>
            </p:extLst>
          </p:nvPr>
        </p:nvGraphicFramePr>
        <p:xfrm>
          <a:off x="4011814" y="5280155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1040" imgH="160200" progId="Equation.Ribbit">
                  <p:embed/>
                </p:oleObj>
              </mc:Choice>
              <mc:Fallback>
                <p:oleObj name="Formula" r:id="rId2" imgW="1310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814" y="5280155"/>
                        <a:ext cx="2635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526654"/>
              </p:ext>
            </p:extLst>
          </p:nvPr>
        </p:nvGraphicFramePr>
        <p:xfrm>
          <a:off x="6919414" y="3488808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1040" imgH="160200" progId="Equation.Ribbit">
                  <p:embed/>
                </p:oleObj>
              </mc:Choice>
              <mc:Fallback>
                <p:oleObj name="Formula" r:id="rId4" imgW="1310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414" y="3488808"/>
                        <a:ext cx="2635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 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最小二乘法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1776144" y="1290639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最小二乘法（</a:t>
            </a:r>
            <a:r>
              <a:rPr lang="en-US" altLang="zh-CN" dirty="0"/>
              <a:t>least square method</a:t>
            </a:r>
            <a:r>
              <a:rPr lang="en-US" dirty="0"/>
              <a:t>）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28085"/>
              </p:ext>
            </p:extLst>
          </p:nvPr>
        </p:nvGraphicFramePr>
        <p:xfrm>
          <a:off x="2055750" y="2173899"/>
          <a:ext cx="4673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2337120" imgH="282240" progId="Equation.Ribbit">
                  <p:embed/>
                </p:oleObj>
              </mc:Choice>
              <mc:Fallback>
                <p:oleObj name="Formula" r:id="rId5" imgW="2337120" imgH="28224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750" y="2173899"/>
                        <a:ext cx="4673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315318"/>
              </p:ext>
            </p:extLst>
          </p:nvPr>
        </p:nvGraphicFramePr>
        <p:xfrm>
          <a:off x="2576450" y="3448886"/>
          <a:ext cx="3632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816200" imgH="205920" progId="Equation.Ribbit">
                  <p:embed/>
                </p:oleObj>
              </mc:Choice>
              <mc:Fallback>
                <p:oleObj name="Formula" r:id="rId7" imgW="1816200" imgH="20592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450" y="3448886"/>
                        <a:ext cx="3632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927768"/>
              </p:ext>
            </p:extLst>
          </p:nvPr>
        </p:nvGraphicFramePr>
        <p:xfrm>
          <a:off x="4335993" y="4383089"/>
          <a:ext cx="29432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472040" imgH="343080" progId="Equation.Ribbit">
                  <p:embed/>
                </p:oleObj>
              </mc:Choice>
              <mc:Fallback>
                <p:oleObj name="Formula" r:id="rId9" imgW="1472040" imgH="34308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993" y="4383089"/>
                        <a:ext cx="294322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136028" y="3446709"/>
            <a:ext cx="88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28295" y="3455176"/>
            <a:ext cx="2266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，对   求导得到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3C0DB6-E1C7-9BA9-B9DB-2B9E417F2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8311" y="2146216"/>
            <a:ext cx="2866224" cy="4952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C87AB0-3734-57DE-E69B-2BEF5D7CAF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342"/>
          <a:stretch/>
        </p:blipFill>
        <p:spPr>
          <a:xfrm>
            <a:off x="7279218" y="1849312"/>
            <a:ext cx="4665637" cy="13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1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 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满秩讨论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1776144" y="1290638"/>
            <a:ext cx="8616950" cy="504305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         是满秩矩阵或正定矩阵，则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其中              是           的逆矩阵，线性回归模型为</a:t>
            </a:r>
            <a:endParaRPr lang="en-US" altLang="zh-CN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          不是满秩矩阵（</a:t>
            </a:r>
            <a:r>
              <a:rPr lang="zh-CN" altLang="en-US" b="1" dirty="0">
                <a:solidFill>
                  <a:srgbClr val="C00000"/>
                </a:solidFill>
              </a:rPr>
              <a:t>有时变量数目大于样本数目，行数少于列数，导致会解出多个</a:t>
            </a:r>
            <a:r>
              <a:rPr lang="en-US" altLang="zh-CN" b="1" dirty="0">
                <a:solidFill>
                  <a:srgbClr val="C00000"/>
                </a:solidFill>
                <a:latin typeface="Script MT Bold" panose="03040602040607080904" pitchFamily="66" charset="0"/>
              </a:rPr>
              <a:t>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buClr>
                <a:schemeClr val="tx2"/>
              </a:buClr>
            </a:pPr>
            <a:r>
              <a:rPr lang="zh-CN" altLang="en-US" dirty="0"/>
              <a:t>根据归纳偏好选择解</a:t>
            </a:r>
            <a:r>
              <a:rPr lang="zh-CN" altLang="en-US" dirty="0">
                <a:solidFill>
                  <a:srgbClr val="FF0000"/>
                </a:solidFill>
              </a:rPr>
              <a:t>（参见</a:t>
            </a:r>
            <a:r>
              <a:rPr lang="en-US" altLang="zh-CN" dirty="0">
                <a:solidFill>
                  <a:srgbClr val="FF0000"/>
                </a:solidFill>
              </a:rPr>
              <a:t>1.4</a:t>
            </a:r>
            <a:r>
              <a:rPr lang="zh-CN" altLang="en-US" dirty="0">
                <a:solidFill>
                  <a:srgbClr val="FF0000"/>
                </a:solidFill>
              </a:rPr>
              <a:t>节）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buClr>
                <a:schemeClr val="tx2"/>
              </a:buClr>
            </a:pPr>
            <a:r>
              <a:rPr lang="zh-CN" altLang="en-US" dirty="0"/>
              <a:t>引入正则化</a:t>
            </a:r>
            <a:r>
              <a:rPr lang="zh-CN" altLang="en-US" dirty="0">
                <a:solidFill>
                  <a:srgbClr val="FF0000"/>
                </a:solidFill>
              </a:rPr>
              <a:t>（参加</a:t>
            </a:r>
            <a:r>
              <a:rPr lang="en-US" altLang="zh-CN" dirty="0">
                <a:solidFill>
                  <a:srgbClr val="FF0000"/>
                </a:solidFill>
              </a:rPr>
              <a:t>6.4</a:t>
            </a:r>
            <a:r>
              <a:rPr lang="zh-CN" altLang="en-US" dirty="0">
                <a:solidFill>
                  <a:srgbClr val="FF0000"/>
                </a:solidFill>
              </a:rPr>
              <a:t>节，</a:t>
            </a:r>
            <a:r>
              <a:rPr lang="en-US" altLang="zh-CN" dirty="0">
                <a:solidFill>
                  <a:srgbClr val="FF0000"/>
                </a:solidFill>
              </a:rPr>
              <a:t>11.4</a:t>
            </a:r>
            <a:r>
              <a:rPr lang="zh-CN" altLang="en-US" dirty="0">
                <a:solidFill>
                  <a:srgbClr val="FF0000"/>
                </a:solidFill>
              </a:rPr>
              <a:t>节）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661662"/>
              </p:ext>
            </p:extLst>
          </p:nvPr>
        </p:nvGraphicFramePr>
        <p:xfrm>
          <a:off x="4462871" y="1833797"/>
          <a:ext cx="2679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51440" imgH="234000" progId="Equation.Ribbit">
                  <p:embed/>
                </p:oleObj>
              </mc:Choice>
              <mc:Fallback>
                <p:oleObj name="Formula" r:id="rId2" imgW="1351440" imgH="23400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2871" y="1833797"/>
                        <a:ext cx="26797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30898"/>
              </p:ext>
            </p:extLst>
          </p:nvPr>
        </p:nvGraphicFramePr>
        <p:xfrm>
          <a:off x="2379052" y="2497226"/>
          <a:ext cx="11906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600840" imgH="234000" progId="Equation.Ribbit">
                  <p:embed/>
                </p:oleObj>
              </mc:Choice>
              <mc:Fallback>
                <p:oleObj name="Formula" r:id="rId4" imgW="600840" imgH="23400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052" y="2497226"/>
                        <a:ext cx="11906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889388"/>
              </p:ext>
            </p:extLst>
          </p:nvPr>
        </p:nvGraphicFramePr>
        <p:xfrm>
          <a:off x="2327276" y="1322389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347040" imgH="175320" progId="Equation.Ribbit">
                  <p:embed/>
                </p:oleObj>
              </mc:Choice>
              <mc:Fallback>
                <p:oleObj name="Formula" r:id="rId6" imgW="347040" imgH="17532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6" y="1322389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735993"/>
              </p:ext>
            </p:extLst>
          </p:nvPr>
        </p:nvGraphicFramePr>
        <p:xfrm>
          <a:off x="4156614" y="3184009"/>
          <a:ext cx="345281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740240" imgH="234000" progId="Equation.Ribbit">
                  <p:embed/>
                </p:oleObj>
              </mc:Choice>
              <mc:Fallback>
                <p:oleObj name="Formula" r:id="rId8" imgW="1740240" imgH="2340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14" y="3184009"/>
                        <a:ext cx="345281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19171"/>
              </p:ext>
            </p:extLst>
          </p:nvPr>
        </p:nvGraphicFramePr>
        <p:xfrm>
          <a:off x="3984476" y="2573589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347040" imgH="175320" progId="Equation.Ribbit">
                  <p:embed/>
                </p:oleObj>
              </mc:Choice>
              <mc:Fallback>
                <p:oleObj name="Formula" r:id="rId10" imgW="347040" imgH="1753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476" y="2573589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514960"/>
              </p:ext>
            </p:extLst>
          </p:nvPr>
        </p:nvGraphicFramePr>
        <p:xfrm>
          <a:off x="2379052" y="4301157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347040" imgH="175320" progId="Equation.Ribbit">
                  <p:embed/>
                </p:oleObj>
              </mc:Choice>
              <mc:Fallback>
                <p:oleObj name="Formula" r:id="rId11" imgW="347040" imgH="1753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052" y="4301157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676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755796" y="820738"/>
            <a:ext cx="7213394" cy="4678905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线性回归</a:t>
            </a:r>
            <a:endParaRPr lang="en-US" altLang="zh-CN" sz="2400" b="1" dirty="0"/>
          </a:p>
          <a:p>
            <a:pPr lvl="1"/>
            <a:r>
              <a:rPr lang="zh-CN" altLang="en-US" sz="2400" b="1" dirty="0"/>
              <a:t>最小二乘法</a:t>
            </a:r>
          </a:p>
          <a:p>
            <a:endParaRPr lang="zh-CN" altLang="en-US" sz="2400" b="1" dirty="0"/>
          </a:p>
          <a:p>
            <a:r>
              <a:rPr lang="zh-CN" altLang="en-US" sz="2400" b="1" dirty="0"/>
              <a:t> 二分类任务</a:t>
            </a:r>
          </a:p>
          <a:p>
            <a:pPr lvl="1"/>
            <a:r>
              <a:rPr lang="zh-CN" altLang="en-US" sz="2400" b="1" dirty="0"/>
              <a:t>对数几率回归</a:t>
            </a:r>
          </a:p>
          <a:p>
            <a:pPr lvl="1"/>
            <a:r>
              <a:rPr lang="zh-CN" altLang="en-US" sz="2400" b="1" dirty="0"/>
              <a:t>线性判别分析  </a:t>
            </a:r>
          </a:p>
          <a:p>
            <a:endParaRPr lang="zh-CN" altLang="en-US" sz="2400" b="1" dirty="0"/>
          </a:p>
          <a:p>
            <a:r>
              <a:rPr lang="zh-CN" altLang="en-US" sz="2400" b="1" dirty="0"/>
              <a:t> 多分类任务</a:t>
            </a:r>
          </a:p>
          <a:p>
            <a:pPr lvl="1"/>
            <a:r>
              <a:rPr lang="zh-CN" altLang="en-US" sz="2400" b="1" dirty="0"/>
              <a:t>一对一</a:t>
            </a:r>
          </a:p>
          <a:p>
            <a:pPr lvl="1"/>
            <a:r>
              <a:rPr lang="zh-CN" altLang="en-US" sz="2400" b="1" dirty="0"/>
              <a:t>一对其余</a:t>
            </a:r>
          </a:p>
          <a:p>
            <a:pPr lvl="1"/>
            <a:r>
              <a:rPr lang="zh-CN" altLang="en-US" sz="2400" b="1" dirty="0"/>
              <a:t>多对多</a:t>
            </a:r>
          </a:p>
          <a:p>
            <a:endParaRPr lang="zh-CN" altLang="en-US" sz="2400" b="1" dirty="0"/>
          </a:p>
          <a:p>
            <a:r>
              <a:rPr lang="zh-CN" altLang="en-US" sz="2400" b="1" dirty="0"/>
              <a:t> 类别不平衡问题</a:t>
            </a: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1731080" y="1107282"/>
            <a:ext cx="8209359" cy="1512094"/>
          </a:xfrm>
        </p:spPr>
        <p:txBody>
          <a:bodyPr vert="horz" lIns="91440" tIns="46800" rIns="91440" bIns="45720" rtlCol="0">
            <a:normAutofit/>
          </a:bodyPr>
          <a:lstStyle/>
          <a:p>
            <a:pPr>
              <a:buClr>
                <a:schemeClr val="tx2"/>
              </a:buClr>
            </a:pPr>
            <a:r>
              <a:rPr altLang="en-US" dirty="0"/>
              <a:t>现实中披萨价格的影响因素不止直径一个</a:t>
            </a:r>
            <a:r>
              <a:rPr lang="en-US" altLang="zh-CN" dirty="0"/>
              <a:t>,</a:t>
            </a:r>
            <a:r>
              <a:rPr altLang="en-US" dirty="0"/>
              <a:t> 引入了辅料的因素：</a:t>
            </a:r>
          </a:p>
          <a:p>
            <a:pPr>
              <a:buClr>
                <a:schemeClr val="tx2"/>
              </a:buClr>
            </a:pPr>
            <a:endParaRPr altLang="en-US" dirty="0"/>
          </a:p>
          <a:p>
            <a:pPr>
              <a:buClr>
                <a:schemeClr val="tx2"/>
              </a:buClr>
            </a:pPr>
            <a:endParaRPr altLang="en-US" dirty="0"/>
          </a:p>
        </p:txBody>
      </p:sp>
      <p:pic>
        <p:nvPicPr>
          <p:cNvPr id="3686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54" y="2453379"/>
            <a:ext cx="3978995" cy="263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051" y="2020546"/>
            <a:ext cx="4629150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731079" y="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defRPr>
            </a:lvl1pPr>
          </a:lstStyle>
          <a:p>
            <a:r>
              <a:rPr lang="zh-CN" altLang="en-US" dirty="0"/>
              <a:t>多元线性回归</a:t>
            </a:r>
          </a:p>
        </p:txBody>
      </p:sp>
    </p:spTree>
    <p:extLst>
      <p:ext uri="{BB962C8B-B14F-4D97-AF65-F5344CB8AC3E}">
        <p14:creationId xmlns:p14="http://schemas.microsoft.com/office/powerpoint/2010/main" val="2773962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00" y="3002817"/>
            <a:ext cx="8704660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994379" y="3267491"/>
            <a:ext cx="8727281" cy="702469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pic>
        <p:nvPicPr>
          <p:cNvPr id="2" name="图片 5">
            <a:extLst>
              <a:ext uri="{FF2B5EF4-FFF2-40B4-BE49-F238E27FC236}">
                <a16:creationId xmlns:a16="http://schemas.microsoft.com/office/drawing/2014/main" id="{9EAD8E64-26C7-2D4B-2228-CB9BE3E3C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888" y="633968"/>
            <a:ext cx="3668614" cy="242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6">
            <a:extLst>
              <a:ext uri="{FF2B5EF4-FFF2-40B4-BE49-F238E27FC236}">
                <a16:creationId xmlns:a16="http://schemas.microsoft.com/office/drawing/2014/main" id="{7705D7A9-B494-34F7-765C-CEE328DCD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5" y="239971"/>
            <a:ext cx="4096241" cy="289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689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717" y="1045637"/>
            <a:ext cx="5779294" cy="410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433B3F-5AB9-0DBB-2C44-E70E8D4163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97"/>
          <a:stretch/>
        </p:blipFill>
        <p:spPr bwMode="auto">
          <a:xfrm>
            <a:off x="0" y="1273420"/>
            <a:ext cx="4782298" cy="263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0ADA27-6B29-5E93-A6AD-B8080AEB6281}"/>
              </a:ext>
            </a:extLst>
          </p:cNvPr>
          <p:cNvSpPr txBox="1"/>
          <p:nvPr/>
        </p:nvSpPr>
        <p:spPr>
          <a:xfrm>
            <a:off x="10342094" y="51485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样本编号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BA00EB-1A35-53F3-FB06-249A0CFA0DAB}"/>
              </a:ext>
            </a:extLst>
          </p:cNvPr>
          <p:cNvSpPr txBox="1"/>
          <p:nvPr/>
        </p:nvSpPr>
        <p:spPr>
          <a:xfrm>
            <a:off x="4851548" y="1222011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输</a:t>
            </a:r>
            <a:endParaRPr lang="en-US" altLang="zh-CN" b="1" dirty="0"/>
          </a:p>
          <a:p>
            <a:r>
              <a:rPr lang="zh-CN" altLang="en-US" b="1" dirty="0"/>
              <a:t>出</a:t>
            </a:r>
            <a:endParaRPr lang="en-US" altLang="zh-CN" b="1" dirty="0"/>
          </a:p>
          <a:p>
            <a:r>
              <a:rPr lang="zh-CN" altLang="en-US" b="1" dirty="0"/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3705557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2379" y="125500"/>
            <a:ext cx="7886700" cy="5703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altLang="en-US" dirty="0" err="1"/>
              <a:t>小结</a:t>
            </a:r>
            <a:endParaRPr altLang="zh-CN" dirty="0"/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>
          <a:xfrm>
            <a:off x="578086" y="1225450"/>
            <a:ext cx="4780360" cy="3461147"/>
          </a:xfrm>
        </p:spPr>
        <p:txBody>
          <a:bodyPr vert="horz" lIns="91440" tIns="46800" rIns="91440" bIns="45720" rtlCol="0">
            <a:norm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altLang="en-US" sz="2400" b="1" dirty="0"/>
              <a:t>线性回归对于多维空间中存在的样本点，用特征的线性组合去拟合空间中点的分布和轨迹。</a:t>
            </a:r>
            <a:endParaRPr lang="en-US" altLang="zh-CN" sz="2400" b="1" dirty="0"/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altLang="en-US" sz="2400" b="1" dirty="0"/>
              <a:t>线性回归用于对连续值结果进行预测。</a:t>
            </a:r>
          </a:p>
        </p:txBody>
      </p:sp>
      <p:pic>
        <p:nvPicPr>
          <p:cNvPr id="4301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3"/>
          <a:stretch>
            <a:fillRect/>
          </a:stretch>
        </p:blipFill>
        <p:spPr bwMode="auto">
          <a:xfrm>
            <a:off x="5717382" y="1337074"/>
            <a:ext cx="4780360" cy="383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F3B9BE1-1822-D1C0-53E8-1944A12F9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467817"/>
              </p:ext>
            </p:extLst>
          </p:nvPr>
        </p:nvGraphicFramePr>
        <p:xfrm>
          <a:off x="1285516" y="4642437"/>
          <a:ext cx="2563558" cy="529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847440" imgH="176760" progId="Equation.Ribbit">
                  <p:embed/>
                </p:oleObj>
              </mc:Choice>
              <mc:Fallback>
                <p:oleObj name="Formula" r:id="rId3" imgW="847440" imgH="176760" progId="Equation.Ribbit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516" y="4642437"/>
                        <a:ext cx="2563558" cy="529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32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对数线性回归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8435" y="1250296"/>
            <a:ext cx="8531278" cy="2620488"/>
          </a:xfrm>
        </p:spPr>
        <p:txBody>
          <a:bodyPr>
            <a:normAutofit/>
          </a:bodyPr>
          <a:lstStyle/>
          <a:p>
            <a:r>
              <a:rPr lang="zh-CN" altLang="en-US" dirty="0"/>
              <a:t>输出标记的对数为线性模型逼近的目标</a:t>
            </a:r>
            <a:r>
              <a:rPr lang="en-US" altLang="zh-CN" dirty="0"/>
              <a:t>(</a:t>
            </a:r>
            <a:r>
              <a:rPr lang="zh-CN" altLang="en-US" dirty="0"/>
              <a:t>输出在指数尺度上变化）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3142" r="2301" b="4944"/>
          <a:stretch/>
        </p:blipFill>
        <p:spPr bwMode="auto">
          <a:xfrm>
            <a:off x="2726547" y="1813384"/>
            <a:ext cx="4316507" cy="411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407292"/>
              </p:ext>
            </p:extLst>
          </p:nvPr>
        </p:nvGraphicFramePr>
        <p:xfrm>
          <a:off x="7767495" y="2808392"/>
          <a:ext cx="19272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970560" imgH="176760" progId="Equation.Ribbit">
                  <p:embed/>
                </p:oleObj>
              </mc:Choice>
              <mc:Fallback>
                <p:oleObj name="Formula" r:id="rId3" imgW="970560" imgH="17676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7495" y="2808392"/>
                        <a:ext cx="19272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499077"/>
              </p:ext>
            </p:extLst>
          </p:nvPr>
        </p:nvGraphicFramePr>
        <p:xfrm>
          <a:off x="7872954" y="4066607"/>
          <a:ext cx="16827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847440" imgH="176760" progId="Equation.Ribbit">
                  <p:embed/>
                </p:oleObj>
              </mc:Choice>
              <mc:Fallback>
                <p:oleObj name="Formula" r:id="rId5" imgW="847440" imgH="17676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2954" y="4066607"/>
                        <a:ext cx="16827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上下箭头 6"/>
          <p:cNvSpPr/>
          <p:nvPr/>
        </p:nvSpPr>
        <p:spPr>
          <a:xfrm>
            <a:off x="8350632" y="3313057"/>
            <a:ext cx="576392" cy="660744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711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 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广义线性模型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8435" y="1250296"/>
            <a:ext cx="7584140" cy="4932390"/>
          </a:xfrm>
        </p:spPr>
        <p:txBody>
          <a:bodyPr/>
          <a:lstStyle/>
          <a:p>
            <a:r>
              <a:rPr lang="zh-CN" altLang="en-US" dirty="0"/>
              <a:t>一般形式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28600" lvl="1">
              <a:spcBef>
                <a:spcPts val="1000"/>
              </a:spcBef>
              <a:buSzPct val="100000"/>
              <a:buFont typeface="Wingdings" panose="05000000000000000000" pitchFamily="2" charset="2"/>
              <a:buChar char="p"/>
            </a:pPr>
            <a:r>
              <a:rPr lang="zh-CN" altLang="en-US" dirty="0"/>
              <a:t>       称为联系函数（</a:t>
            </a:r>
            <a:r>
              <a:rPr lang="en-US" altLang="zh-CN" dirty="0"/>
              <a:t>link function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b="1" dirty="0"/>
              <a:t>单调可微函数</a:t>
            </a:r>
            <a:endParaRPr lang="en-US" altLang="zh-CN" b="1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对数线性回归是                 是广义线性模型的特例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486339"/>
              </p:ext>
            </p:extLst>
          </p:nvPr>
        </p:nvGraphicFramePr>
        <p:xfrm>
          <a:off x="2551085" y="2966310"/>
          <a:ext cx="5048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55600" imgH="176760" progId="Equation.Ribbit">
                  <p:embed/>
                </p:oleObj>
              </mc:Choice>
              <mc:Fallback>
                <p:oleObj name="Formula" r:id="rId2" imgW="255600" imgH="17676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085" y="2966310"/>
                        <a:ext cx="50482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708961"/>
              </p:ext>
            </p:extLst>
          </p:nvPr>
        </p:nvGraphicFramePr>
        <p:xfrm>
          <a:off x="4579851" y="2012529"/>
          <a:ext cx="24018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210320" imgH="205920" progId="Equation.Ribbit">
                  <p:embed/>
                </p:oleObj>
              </mc:Choice>
              <mc:Fallback>
                <p:oleObj name="Formula" r:id="rId4" imgW="1210320" imgH="2059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851" y="2012529"/>
                        <a:ext cx="2401887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194120"/>
              </p:ext>
            </p:extLst>
          </p:nvPr>
        </p:nvGraphicFramePr>
        <p:xfrm>
          <a:off x="4533142" y="4509884"/>
          <a:ext cx="15049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762120" imgH="176760" progId="Equation.Ribbit">
                  <p:embed/>
                </p:oleObj>
              </mc:Choice>
              <mc:Fallback>
                <p:oleObj name="Formula" r:id="rId6" imgW="762120" imgH="17676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142" y="4509884"/>
                        <a:ext cx="15049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652B849-5270-BD08-6538-634743DD8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592056"/>
              </p:ext>
            </p:extLst>
          </p:nvPr>
        </p:nvGraphicFramePr>
        <p:xfrm>
          <a:off x="7500367" y="3429000"/>
          <a:ext cx="19272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970560" imgH="176760" progId="Equation.Ribbit">
                  <p:embed/>
                </p:oleObj>
              </mc:Choice>
              <mc:Fallback>
                <p:oleObj name="Formula" r:id="rId8" imgW="970560" imgH="176760" progId="Equation.Ribbit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0367" y="3429000"/>
                        <a:ext cx="19272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653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对数几率回归（逻辑回归）</a:t>
            </a:r>
            <a:endParaRPr lang="zh-CN" altLang="en-US" dirty="0"/>
          </a:p>
        </p:txBody>
      </p:sp>
      <p:sp>
        <p:nvSpPr>
          <p:cNvPr id="11" name="TextBox 18"/>
          <p:cNvSpPr txBox="1"/>
          <p:nvPr/>
        </p:nvSpPr>
        <p:spPr>
          <a:xfrm>
            <a:off x="2065665" y="35344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kern="0" dirty="0">
                <a:solidFill>
                  <a:srgbClr val="013990"/>
                </a:solidFill>
                <a:latin typeface="+mn-ea"/>
                <a:cs typeface="Verdana" pitchFamily="34" charset="0"/>
              </a:rPr>
              <a:t> </a:t>
            </a:r>
            <a:endParaRPr lang="zh-CN" altLang="en-US" kern="0" dirty="0">
              <a:solidFill>
                <a:srgbClr val="013990"/>
              </a:solidFill>
              <a:latin typeface="+mn-ea"/>
              <a:cs typeface="Verdana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1" y="1127005"/>
            <a:ext cx="5440461" cy="481079"/>
          </a:xfrm>
        </p:spPr>
        <p:txBody>
          <a:bodyPr/>
          <a:lstStyle/>
          <a:p>
            <a:r>
              <a:rPr lang="zh-CN" altLang="en-US" dirty="0"/>
              <a:t>分类</a:t>
            </a:r>
          </a:p>
        </p:txBody>
      </p:sp>
      <p:pic>
        <p:nvPicPr>
          <p:cNvPr id="9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29" y="1292772"/>
            <a:ext cx="5108858" cy="42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888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对数几率回归（逻辑回归）</a:t>
            </a:r>
            <a:endParaRPr lang="zh-CN" altLang="en-US" dirty="0"/>
          </a:p>
        </p:txBody>
      </p:sp>
      <p:sp>
        <p:nvSpPr>
          <p:cNvPr id="11" name="TextBox 18"/>
          <p:cNvSpPr txBox="1"/>
          <p:nvPr/>
        </p:nvSpPr>
        <p:spPr>
          <a:xfrm>
            <a:off x="2065665" y="35344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kern="0" dirty="0">
                <a:solidFill>
                  <a:srgbClr val="013990"/>
                </a:solidFill>
                <a:latin typeface="+mn-ea"/>
                <a:cs typeface="Verdana" pitchFamily="34" charset="0"/>
              </a:rPr>
              <a:t> </a:t>
            </a:r>
            <a:endParaRPr lang="zh-CN" altLang="en-US" kern="0" dirty="0">
              <a:solidFill>
                <a:srgbClr val="013990"/>
              </a:solidFill>
              <a:latin typeface="+mn-ea"/>
              <a:cs typeface="Verdana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1" y="1127005"/>
            <a:ext cx="5440461" cy="481079"/>
          </a:xfrm>
        </p:spPr>
        <p:txBody>
          <a:bodyPr/>
          <a:lstStyle/>
          <a:p>
            <a:r>
              <a:rPr lang="zh-CN" altLang="en-US" dirty="0"/>
              <a:t>分类</a:t>
            </a: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634" y="2062130"/>
            <a:ext cx="4196121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405" y="2044316"/>
            <a:ext cx="4088179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438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对数几率回归（逻辑回归）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预测值与输出标记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kern="0" dirty="0">
                <a:latin typeface="+mn-ea"/>
                <a:cs typeface="Verdana" pitchFamily="34" charset="0"/>
              </a:rPr>
              <a:t>寻找函数将分类标记与线性回归模型输出联系起来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最理想的函数</a:t>
            </a:r>
            <a:r>
              <a:rPr lang="en-US" altLang="zh-CN" dirty="0"/>
              <a:t>——</a:t>
            </a:r>
            <a:r>
              <a:rPr lang="zh-CN" altLang="en-US" dirty="0"/>
              <a:t>单位阶跃函数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预测值大于零就判为正例，小于零就判为反例，预测值为临界值零则可任意判别</a:t>
            </a:r>
            <a:endParaRPr lang="en-US" altLang="zh-CN" dirty="0"/>
          </a:p>
        </p:txBody>
      </p:sp>
      <p:sp>
        <p:nvSpPr>
          <p:cNvPr id="11" name="TextBox 18"/>
          <p:cNvSpPr txBox="1"/>
          <p:nvPr/>
        </p:nvSpPr>
        <p:spPr>
          <a:xfrm>
            <a:off x="2065665" y="35344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kern="0" dirty="0">
                <a:solidFill>
                  <a:srgbClr val="013990"/>
                </a:solidFill>
                <a:latin typeface="+mn-ea"/>
                <a:cs typeface="Verdana" pitchFamily="34" charset="0"/>
              </a:rPr>
              <a:t> </a:t>
            </a:r>
            <a:endParaRPr lang="zh-CN" altLang="en-US" kern="0" dirty="0">
              <a:solidFill>
                <a:srgbClr val="013990"/>
              </a:solidFill>
              <a:latin typeface="+mn-ea"/>
              <a:cs typeface="Verdana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632200" y="1747838"/>
          <a:ext cx="16700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842010" imgH="175260" progId="Equation.Ribbit">
                  <p:embed/>
                </p:oleObj>
              </mc:Choice>
              <mc:Fallback>
                <p:oleObj name="Formula" r:id="rId2" imgW="842010" imgH="1752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200" y="1747838"/>
                        <a:ext cx="16700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428266" y="3798305"/>
          <a:ext cx="2343150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186180" imgH="758190" progId="Equation.Ribbit">
                  <p:embed/>
                </p:oleObj>
              </mc:Choice>
              <mc:Fallback>
                <p:oleObj name="Formula" r:id="rId4" imgW="1186180" imgH="75819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8266" y="3798305"/>
                        <a:ext cx="2343150" cy="149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124575" y="1747838"/>
          <a:ext cx="1241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28650" imgH="177800" progId="Equation.Ribbit">
                  <p:embed/>
                </p:oleObj>
              </mc:Choice>
              <mc:Fallback>
                <p:oleObj name="Formula" r:id="rId6" imgW="628650" imgH="1778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4575" y="1747838"/>
                        <a:ext cx="1241425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8024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二分类任务 </a:t>
            </a:r>
            <a:r>
              <a:rPr lang="en-US" altLang="zh-CN" dirty="0">
                <a:latin typeface="+mn-ea"/>
              </a:rPr>
              <a:t>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单位阶跃函数缺点</a:t>
            </a:r>
            <a:endParaRPr lang="en-US" altLang="zh-CN" dirty="0"/>
          </a:p>
          <a:p>
            <a:pPr lvl="1"/>
            <a:r>
              <a:rPr lang="zh-CN" altLang="en-US" dirty="0"/>
              <a:t>不连续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替代函数</a:t>
            </a:r>
            <a:r>
              <a:rPr lang="en-US" altLang="zh-CN" dirty="0"/>
              <a:t>——</a:t>
            </a:r>
            <a:r>
              <a:rPr lang="zh-CN" altLang="en-US" dirty="0"/>
              <a:t>对数几率函数（</a:t>
            </a:r>
            <a:r>
              <a:rPr lang="en-US" altLang="zh-CN" dirty="0"/>
              <a:t>logistic function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单调可微、任意阶可导</a:t>
            </a:r>
            <a:endParaRPr lang="en-US" altLang="zh-C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009" y="3334342"/>
            <a:ext cx="4947950" cy="267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63781" y="2835479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单位阶跃函数与对数几率函数的比较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50523"/>
              </p:ext>
            </p:extLst>
          </p:nvPr>
        </p:nvGraphicFramePr>
        <p:xfrm>
          <a:off x="2623964" y="4177763"/>
          <a:ext cx="15319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772200" imgH="344520" progId="Equation.Ribbit">
                  <p:embed/>
                </p:oleObj>
              </mc:Choice>
              <mc:Fallback>
                <p:oleObj name="Formula" r:id="rId3" imgW="772200" imgH="3445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964" y="4177763"/>
                        <a:ext cx="153193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44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69073" y="1493074"/>
            <a:ext cx="3614663" cy="280014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回归的目的是预测数值型的目标值。最直接的办法是依据输入写出一个目标值的计算公式。例如某数据集分布如右图：</a:t>
            </a:r>
          </a:p>
          <a:p>
            <a:pPr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b="1" dirty="0"/>
          </a:p>
        </p:txBody>
      </p:sp>
      <p:pic>
        <p:nvPicPr>
          <p:cNvPr id="1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58" y="1286465"/>
            <a:ext cx="5997991" cy="459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780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对数几率回归</a:t>
            </a:r>
            <a:r>
              <a:rPr lang="en-US" altLang="zh-CN" dirty="0">
                <a:latin typeface="+mn-ea"/>
              </a:rPr>
              <a:t>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784350" y="1158536"/>
            <a:ext cx="8616950" cy="4973816"/>
          </a:xfrm>
        </p:spPr>
        <p:txBody>
          <a:bodyPr>
            <a:normAutofit/>
          </a:bodyPr>
          <a:lstStyle/>
          <a:p>
            <a:pPr marL="342900" indent="-342900"/>
            <a:r>
              <a:rPr lang="zh-CN" altLang="en-US" sz="2100" dirty="0"/>
              <a:t>运用对数几率函数</a:t>
            </a:r>
            <a:endParaRPr lang="en-US" altLang="zh-CN" sz="2100" dirty="0"/>
          </a:p>
          <a:p>
            <a:pPr marL="342900" indent="-342900"/>
            <a:endParaRPr lang="en-US" altLang="zh-CN" sz="2100" dirty="0"/>
          </a:p>
          <a:p>
            <a:pPr marL="342900" indent="-342900"/>
            <a:endParaRPr lang="en-US" altLang="zh-CN" sz="2100" dirty="0"/>
          </a:p>
          <a:p>
            <a:pPr marL="342900" indent="-342900"/>
            <a:endParaRPr lang="en-US" altLang="zh-CN" sz="2100" dirty="0"/>
          </a:p>
          <a:p>
            <a:pPr marL="342900" indent="-342900"/>
            <a:endParaRPr lang="en-US" altLang="zh-CN" sz="2100" dirty="0"/>
          </a:p>
          <a:p>
            <a:pPr marL="342900" indent="-342900"/>
            <a:r>
              <a:rPr lang="zh-CN" altLang="en-US" sz="2100" dirty="0"/>
              <a:t>对数几率（</a:t>
            </a:r>
            <a:r>
              <a:rPr lang="en-US" altLang="zh-CN" sz="2100" dirty="0"/>
              <a:t>log odds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marL="800100" lvl="1" indent="-342900"/>
            <a:r>
              <a:rPr lang="zh-CN" altLang="en-US" dirty="0"/>
              <a:t>样本作为正例的相对可能性的对数</a:t>
            </a:r>
            <a:endParaRPr lang="en-US" altLang="zh-CN" dirty="0"/>
          </a:p>
          <a:p>
            <a:pPr marL="342900" indent="-342900"/>
            <a:endParaRPr lang="en-US" altLang="zh-CN" sz="2100" dirty="0"/>
          </a:p>
          <a:p>
            <a:pPr marL="342900" indent="-342900"/>
            <a:endParaRPr lang="en-US" altLang="zh-CN" sz="2100" dirty="0"/>
          </a:p>
          <a:p>
            <a:pPr marL="342900" indent="-342900"/>
            <a:r>
              <a:rPr lang="zh-CN" altLang="en-US" sz="2100" dirty="0"/>
              <a:t>对数几率回归优点</a:t>
            </a:r>
            <a:endParaRPr lang="en-US" altLang="zh-CN" sz="2100" dirty="0"/>
          </a:p>
          <a:p>
            <a:pPr marL="800100" lvl="1" indent="-342900"/>
            <a:r>
              <a:rPr lang="zh-CN" altLang="en-US" sz="1800" dirty="0"/>
              <a:t>无需事先假设数据分布</a:t>
            </a:r>
            <a:endParaRPr lang="en-US" altLang="zh-CN" sz="1800" dirty="0"/>
          </a:p>
          <a:p>
            <a:pPr marL="800100" lvl="1" indent="-342900"/>
            <a:r>
              <a:rPr lang="zh-CN" altLang="en-US" sz="1800" dirty="0"/>
              <a:t>可得到“类别”的近似概率预测</a:t>
            </a:r>
            <a:endParaRPr lang="en-US" altLang="zh-CN" sz="1800" dirty="0"/>
          </a:p>
          <a:p>
            <a:pPr marL="800100" lvl="1" indent="-342900"/>
            <a:r>
              <a:rPr lang="zh-CN" altLang="en-US" sz="1800" dirty="0"/>
              <a:t>可直接应用现有数值优化算法求取最优解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577507"/>
              </p:ext>
            </p:extLst>
          </p:nvPr>
        </p:nvGraphicFramePr>
        <p:xfrm>
          <a:off x="3580310" y="1627510"/>
          <a:ext cx="15319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72200" imgH="344520" progId="Equation.Ribbit">
                  <p:embed/>
                </p:oleObj>
              </mc:Choice>
              <mc:Fallback>
                <p:oleObj name="Formula" r:id="rId2" imgW="772200" imgH="3445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0310" y="1627510"/>
                        <a:ext cx="153193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034705"/>
              </p:ext>
            </p:extLst>
          </p:nvPr>
        </p:nvGraphicFramePr>
        <p:xfrm>
          <a:off x="6108949" y="1625704"/>
          <a:ext cx="23018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158480" imgH="344520" progId="Equation.Ribbit">
                  <p:embed/>
                </p:oleObj>
              </mc:Choice>
              <mc:Fallback>
                <p:oleObj name="Formula" r:id="rId4" imgW="1158480" imgH="34452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949" y="1625704"/>
                        <a:ext cx="23018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221134"/>
              </p:ext>
            </p:extLst>
          </p:nvPr>
        </p:nvGraphicFramePr>
        <p:xfrm>
          <a:off x="3988996" y="4100616"/>
          <a:ext cx="968375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486720" imgH="325440" progId="Equation.Ribbit">
                  <p:embed/>
                </p:oleObj>
              </mc:Choice>
              <mc:Fallback>
                <p:oleObj name="Formula" r:id="rId6" imgW="486720" imgH="32544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8996" y="4100616"/>
                        <a:ext cx="968375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86872" y="1786465"/>
            <a:ext cx="140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变为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8B62567-C690-A1F2-D833-721E22F147CE}"/>
              </a:ext>
            </a:extLst>
          </p:cNvPr>
          <p:cNvGrpSpPr/>
          <p:nvPr/>
        </p:nvGrpSpPr>
        <p:grpSpPr>
          <a:xfrm>
            <a:off x="4467066" y="2437504"/>
            <a:ext cx="2489856" cy="639763"/>
            <a:chOff x="2943066" y="2437503"/>
            <a:chExt cx="2489856" cy="639763"/>
          </a:xfrm>
        </p:grpSpPr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512B8659-30AD-F8F2-BA20-81D81303F17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5764386"/>
                </p:ext>
              </p:extLst>
            </p:nvPr>
          </p:nvGraphicFramePr>
          <p:xfrm>
            <a:off x="3762872" y="2563681"/>
            <a:ext cx="1670050" cy="344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842010" imgH="175260" progId="Equation.Ribbit">
                    <p:embed/>
                  </p:oleObj>
                </mc:Choice>
                <mc:Fallback>
                  <p:oleObj name="Formula" r:id="rId8" imgW="842010" imgH="175260" progId="Equation.Ribbit">
                    <p:embed/>
                    <p:pic>
                      <p:nvPicPr>
                        <p:cNvPr id="5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2872" y="2563681"/>
                          <a:ext cx="1670050" cy="344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B05CA04A-45ED-6C07-9BA3-4259383574E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3908586"/>
                </p:ext>
              </p:extLst>
            </p:nvPr>
          </p:nvGraphicFramePr>
          <p:xfrm>
            <a:off x="2943066" y="2437503"/>
            <a:ext cx="968375" cy="639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486720" imgH="325440" progId="Equation.Ribbit">
                    <p:embed/>
                  </p:oleObj>
                </mc:Choice>
                <mc:Fallback>
                  <p:oleObj name="Formula" r:id="rId10" imgW="486720" imgH="325440" progId="Equation.Ribbit">
                    <p:embed/>
                    <p:pic>
                      <p:nvPicPr>
                        <p:cNvPr id="7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3066" y="2437503"/>
                          <a:ext cx="968375" cy="639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F5572E5F-7F5E-6909-B3C9-56392A1C4F0D}"/>
              </a:ext>
            </a:extLst>
          </p:cNvPr>
          <p:cNvSpPr/>
          <p:nvPr/>
        </p:nvSpPr>
        <p:spPr>
          <a:xfrm>
            <a:off x="4212405" y="3986373"/>
            <a:ext cx="744966" cy="92467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43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对数几率回归 </a:t>
            </a:r>
            <a:r>
              <a:rPr lang="en-US" altLang="zh-CN" dirty="0">
                <a:latin typeface="+mn-ea"/>
              </a:rPr>
              <a:t>- </a:t>
            </a:r>
            <a:r>
              <a:rPr lang="zh-CN" altLang="en-US" dirty="0">
                <a:latin typeface="+mn-ea"/>
              </a:rPr>
              <a:t>极大似然法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y</a:t>
            </a:r>
            <a:r>
              <a:rPr lang="zh-CN" altLang="en-US" dirty="0"/>
              <a:t>视为类后验概率，对数几率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显然有</a:t>
            </a:r>
            <a:endParaRPr lang="en-US" altLang="zh-CN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471166"/>
              </p:ext>
            </p:extLst>
          </p:nvPr>
        </p:nvGraphicFramePr>
        <p:xfrm>
          <a:off x="4085483" y="3778935"/>
          <a:ext cx="34417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732320" imgH="386280" progId="Equation.Ribbit">
                  <p:embed/>
                </p:oleObj>
              </mc:Choice>
              <mc:Fallback>
                <p:oleObj name="Formula" r:id="rId2" imgW="1732320" imgH="38628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483" y="3778935"/>
                        <a:ext cx="34417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008686"/>
              </p:ext>
            </p:extLst>
          </p:nvPr>
        </p:nvGraphicFramePr>
        <p:xfrm>
          <a:off x="4110649" y="4830063"/>
          <a:ext cx="34417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732320" imgH="344520" progId="Equation.Ribbit">
                  <p:embed/>
                </p:oleObj>
              </mc:Choice>
              <mc:Fallback>
                <p:oleObj name="Formula" r:id="rId4" imgW="1732320" imgH="34452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649" y="4830063"/>
                        <a:ext cx="344170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940307"/>
              </p:ext>
            </p:extLst>
          </p:nvPr>
        </p:nvGraphicFramePr>
        <p:xfrm>
          <a:off x="5087209" y="2039006"/>
          <a:ext cx="34417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732320" imgH="382320" progId="Equation.Ribbit">
                  <p:embed/>
                </p:oleObj>
              </mc:Choice>
              <mc:Fallback>
                <p:oleObj name="Formula" r:id="rId6" imgW="1732320" imgH="3823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209" y="2039006"/>
                        <a:ext cx="34417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96472D47-5D23-F1D4-4E73-68EAF1A3EE30}"/>
              </a:ext>
            </a:extLst>
          </p:cNvPr>
          <p:cNvGrpSpPr/>
          <p:nvPr/>
        </p:nvGrpSpPr>
        <p:grpSpPr>
          <a:xfrm>
            <a:off x="1779718" y="2119881"/>
            <a:ext cx="2448760" cy="639763"/>
            <a:chOff x="7179443" y="1456559"/>
            <a:chExt cx="2448760" cy="639763"/>
          </a:xfrm>
          <a:solidFill>
            <a:srgbClr val="2361AD"/>
          </a:solidFill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719E4E59-AA99-50D4-B0CE-44FA1CE056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1390548"/>
                </p:ext>
              </p:extLst>
            </p:nvPr>
          </p:nvGraphicFramePr>
          <p:xfrm>
            <a:off x="7958153" y="1577363"/>
            <a:ext cx="1670050" cy="344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842010" imgH="175260" progId="Equation.Ribbit">
                    <p:embed/>
                  </p:oleObj>
                </mc:Choice>
                <mc:Fallback>
                  <p:oleObj name="Formula" r:id="rId8" imgW="842010" imgH="175260" progId="Equation.Ribbit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512B8659-30AD-F8F2-BA20-81D81303F1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58153" y="1577363"/>
                          <a:ext cx="1670050" cy="344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E3732697-F931-D504-0D1E-5AC39DED46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7750330"/>
                </p:ext>
              </p:extLst>
            </p:nvPr>
          </p:nvGraphicFramePr>
          <p:xfrm>
            <a:off x="7179443" y="1456559"/>
            <a:ext cx="968375" cy="639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486720" imgH="325440" progId="Equation.Ribbit">
                    <p:embed/>
                  </p:oleObj>
                </mc:Choice>
                <mc:Fallback>
                  <p:oleObj name="Formula" r:id="rId10" imgW="486720" imgH="325440" progId="Equation.Ribbit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B05CA04A-45ED-6C07-9BA3-4259383574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79443" y="1456559"/>
                          <a:ext cx="968375" cy="639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箭头: 右 10">
            <a:extLst>
              <a:ext uri="{FF2B5EF4-FFF2-40B4-BE49-F238E27FC236}">
                <a16:creationId xmlns:a16="http://schemas.microsoft.com/office/drawing/2014/main" id="{CCB3ABCB-3430-452C-7D18-36898EBC8A6E}"/>
              </a:ext>
            </a:extLst>
          </p:cNvPr>
          <p:cNvSpPr/>
          <p:nvPr/>
        </p:nvSpPr>
        <p:spPr>
          <a:xfrm>
            <a:off x="4500081" y="2271405"/>
            <a:ext cx="400692" cy="287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02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对数几率回归 </a:t>
            </a:r>
            <a:r>
              <a:rPr lang="en-US" altLang="zh-CN" dirty="0">
                <a:latin typeface="+mn-ea"/>
              </a:rPr>
              <a:t>- </a:t>
            </a:r>
            <a:r>
              <a:rPr lang="zh-CN" altLang="en-US" dirty="0">
                <a:latin typeface="+mn-ea"/>
              </a:rPr>
              <a:t>极大似然法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极大似然法（</a:t>
            </a:r>
            <a:r>
              <a:rPr lang="en-US" altLang="zh-CN" dirty="0"/>
              <a:t>maximum likelihood）</a:t>
            </a:r>
          </a:p>
          <a:p>
            <a:pPr lvl="1"/>
            <a:r>
              <a:rPr lang="zh-CN" altLang="en-US" dirty="0"/>
              <a:t>给定数据集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最大化</a:t>
            </a:r>
            <a:r>
              <a:rPr lang="zh-CN" altLang="en-US" dirty="0"/>
              <a:t>样本属于其真实标记的概率</a:t>
            </a:r>
            <a:endParaRPr lang="en-US" altLang="zh-CN" dirty="0"/>
          </a:p>
          <a:p>
            <a:pPr lvl="2"/>
            <a:r>
              <a:rPr lang="zh-CN" altLang="en-US" dirty="0"/>
              <a:t>最大化对数似然函数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783000" lvl="2" indent="0">
              <a:buNone/>
            </a:pPr>
            <a:endParaRPr lang="en-US" altLang="zh-CN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49654"/>
              </p:ext>
            </p:extLst>
          </p:nvPr>
        </p:nvGraphicFramePr>
        <p:xfrm>
          <a:off x="3682140" y="4366573"/>
          <a:ext cx="41211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060280" imgH="438480" progId="Equation.Ribbit">
                  <p:embed/>
                </p:oleObj>
              </mc:Choice>
              <mc:Fallback>
                <p:oleObj name="Formula" r:id="rId2" imgW="2060280" imgH="4384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2140" y="4366573"/>
                        <a:ext cx="412115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990174"/>
              </p:ext>
            </p:extLst>
          </p:nvPr>
        </p:nvGraphicFramePr>
        <p:xfrm>
          <a:off x="4823714" y="2300434"/>
          <a:ext cx="15716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786240" imgH="182880" progId="Equation.Ribbit">
                  <p:embed/>
                </p:oleObj>
              </mc:Choice>
              <mc:Fallback>
                <p:oleObj name="Formula" r:id="rId4" imgW="786240" imgH="1828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3714" y="2300434"/>
                        <a:ext cx="157162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85A42ECF-B26E-B28F-B37C-4A6673256D59}"/>
              </a:ext>
            </a:extLst>
          </p:cNvPr>
          <p:cNvSpPr txBox="1"/>
          <p:nvPr/>
        </p:nvSpPr>
        <p:spPr>
          <a:xfrm>
            <a:off x="3061311" y="522370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每个样本属于真实标记的概率越大越好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914E5F-2E5F-D9F6-C3C5-98AE3C9B613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59860" y="1068352"/>
            <a:ext cx="5476540" cy="889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618AD3-3974-266F-0D49-144F07D0B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792" y="4666565"/>
            <a:ext cx="333333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78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869" y="132430"/>
            <a:ext cx="8767046" cy="60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36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26" y="1312894"/>
            <a:ext cx="9144000" cy="46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44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674"/>
            <a:ext cx="9144000" cy="53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72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FF16A1-A4B8-9A29-90A0-14E8281EDAB0}"/>
              </a:ext>
            </a:extLst>
          </p:cNvPr>
          <p:cNvSpPr txBox="1"/>
          <p:nvPr/>
        </p:nvSpPr>
        <p:spPr>
          <a:xfrm>
            <a:off x="521412" y="855848"/>
            <a:ext cx="10605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需要调查我们学校学生的身高分布。我们先假设学校所有学生的身高服从正态分布 N ( μ , σ 2 )  。这个分布的均值 μ 和方差 σ 2  未知，如果我们估计出这两个参数，那我们就得到了最终的结果。那么怎样估计这两个参数呢？</a:t>
            </a: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D5152C-D057-3083-5661-D5FD703BFC57}"/>
              </a:ext>
            </a:extLst>
          </p:cNvPr>
          <p:cNvSpPr txBox="1"/>
          <p:nvPr/>
        </p:nvSpPr>
        <p:spPr>
          <a:xfrm>
            <a:off x="788539" y="2425508"/>
            <a:ext cx="10071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</a:rPr>
              <a:t>随机抽到了 200 个人</a:t>
            </a:r>
            <a:r>
              <a:rPr lang="en-US" altLang="zh-CN" sz="2400" b="1" dirty="0">
                <a:solidFill>
                  <a:srgbClr val="002060"/>
                </a:solidFill>
              </a:rPr>
              <a:t>,</a:t>
            </a:r>
            <a:r>
              <a:rPr lang="zh-CN" altLang="en-US" sz="2400" b="1" dirty="0">
                <a:solidFill>
                  <a:srgbClr val="002060"/>
                </a:solidFill>
              </a:rPr>
              <a:t>根据这 200 个人的身高估计均值 μ 和方差 σ 2  。</a:t>
            </a:r>
          </a:p>
          <a:p>
            <a:r>
              <a:rPr lang="zh-CN" altLang="en-US" sz="24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7FEDD1-E5BB-F95A-C884-3110E2204740}"/>
              </a:ext>
            </a:extLst>
          </p:cNvPr>
          <p:cNvSpPr txBox="1"/>
          <p:nvPr/>
        </p:nvSpPr>
        <p:spPr>
          <a:xfrm>
            <a:off x="554918" y="4063160"/>
            <a:ext cx="10739062" cy="1938992"/>
          </a:xfrm>
          <a:prstGeom prst="rect">
            <a:avLst/>
          </a:prstGeom>
          <a:solidFill>
            <a:srgbClr val="013990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  <a:latin typeface="Agency FB" panose="020B0503020202020204" pitchFamily="34" charset="0"/>
              </a:rPr>
              <a:t>用数学的语言来说就是：为了统计学校学生的身高分布，我们独立地按照概率密度 p ( x ∣ θ ) 抽取了 200 个（身高），组成样本集 X = x 1 , x 2 , . . . x N （i​表示抽到的第 i个人的身高，这里 N 就是 200，表示样本个数)，我们想通过样本集 X 来估计出总体的未知参数 θ 。这里概率密度 p ( x ∣ θ )  服从正态分布 N ( μ , σ 2 )  ，其中的未知参数是 θ = [ μ , σ ] 。那么问题来了怎样估算参数 θ 呢？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59E8BC-A28B-CD6C-D377-AA2A41362A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552" y="2946939"/>
            <a:ext cx="3462669" cy="1047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2EFD94-C77C-5451-CDD5-89C8270EF40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4347" y="2946940"/>
            <a:ext cx="2967083" cy="10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8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F4DB5-A0CF-5ED8-DEB9-A6670BFC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8CB6D3-E2FE-5F09-7CB5-C71979D8D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" y="913425"/>
            <a:ext cx="11358041" cy="32073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F17628-E450-6B0B-B070-E8736FC6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0" y="4440607"/>
            <a:ext cx="10655901" cy="17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99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9326F7-85D9-86F8-1D63-9D12B61EC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40" y="939801"/>
            <a:ext cx="11459105" cy="31725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9F029C-9969-14D4-BDF9-73D4A84AE34C}"/>
              </a:ext>
            </a:extLst>
          </p:cNvPr>
          <p:cNvSpPr txBox="1"/>
          <p:nvPr/>
        </p:nvSpPr>
        <p:spPr>
          <a:xfrm>
            <a:off x="1014572" y="4244301"/>
            <a:ext cx="104924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 i="0" dirty="0">
                <a:solidFill>
                  <a:srgbClr val="C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 总结</a:t>
            </a:r>
          </a:p>
          <a:p>
            <a:pPr algn="l"/>
            <a:r>
              <a:rPr lang="zh-CN" altLang="en-US" sz="2400" b="1" i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极大似然估计你可以把它看作是一个反推。多数情况下我们是根据已知条件来推算结果，而极大似然估计是已经知道了结果，然后寻求使该结果出现的可能性极大的条件，以此作为估计值。</a:t>
            </a:r>
          </a:p>
        </p:txBody>
      </p:sp>
    </p:spTree>
    <p:extLst>
      <p:ext uri="{BB962C8B-B14F-4D97-AF65-F5344CB8AC3E}">
        <p14:creationId xmlns:p14="http://schemas.microsoft.com/office/powerpoint/2010/main" val="274384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2641" t="8801" r="-165" b="74940"/>
          <a:stretch/>
        </p:blipFill>
        <p:spPr>
          <a:xfrm>
            <a:off x="431513" y="2581026"/>
            <a:ext cx="6328883" cy="1102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A756BB-C60C-9829-E9DB-B4A2C3EA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16" y="1079443"/>
            <a:ext cx="5934031" cy="8490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137988-1A65-504C-81C0-3FC0194F5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9" t="43068" b="42848"/>
          <a:stretch/>
        </p:blipFill>
        <p:spPr>
          <a:xfrm>
            <a:off x="431513" y="4446847"/>
            <a:ext cx="6637107" cy="10065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0F6C0B-45CA-A7AC-2979-F6756BA6C554}"/>
              </a:ext>
            </a:extLst>
          </p:cNvPr>
          <p:cNvSpPr txBox="1"/>
          <p:nvPr/>
        </p:nvSpPr>
        <p:spPr>
          <a:xfrm>
            <a:off x="1120291" y="368739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样本服从正态分布，本例似然函数如下：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33BDA829-71A0-F223-0E39-CAABC01BF0A8}"/>
              </a:ext>
            </a:extLst>
          </p:cNvPr>
          <p:cNvSpPr/>
          <p:nvPr/>
        </p:nvSpPr>
        <p:spPr>
          <a:xfrm>
            <a:off x="2850414" y="2075380"/>
            <a:ext cx="704444" cy="6032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968994-2845-BD8D-8A21-66E1D7A2E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8" t="70555"/>
          <a:stretch/>
        </p:blipFill>
        <p:spPr>
          <a:xfrm>
            <a:off x="7068620" y="1928495"/>
            <a:ext cx="5030912" cy="17237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7D0584F-33C9-47D3-8871-F4648C81BABD}"/>
              </a:ext>
            </a:extLst>
          </p:cNvPr>
          <p:cNvSpPr txBox="1"/>
          <p:nvPr/>
        </p:nvSpPr>
        <p:spPr>
          <a:xfrm>
            <a:off x="7068620" y="12366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求导数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711907BB-F1D2-4502-7A33-AED79B987BB7}"/>
              </a:ext>
            </a:extLst>
          </p:cNvPr>
          <p:cNvSpPr/>
          <p:nvPr/>
        </p:nvSpPr>
        <p:spPr>
          <a:xfrm>
            <a:off x="2862924" y="3791420"/>
            <a:ext cx="704444" cy="6032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5693FF8-06C6-CD12-8A11-E62D03FBAE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4842" t="11801" r="30643" b="44295"/>
          <a:stretch/>
        </p:blipFill>
        <p:spPr>
          <a:xfrm>
            <a:off x="7513312" y="4274398"/>
            <a:ext cx="2900737" cy="2116477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38F7EA77-FA13-ADA3-3A58-4E11C21F5EB6}"/>
              </a:ext>
            </a:extLst>
          </p:cNvPr>
          <p:cNvSpPr/>
          <p:nvPr/>
        </p:nvSpPr>
        <p:spPr>
          <a:xfrm>
            <a:off x="8624634" y="3683139"/>
            <a:ext cx="560463" cy="364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69F7400-DE3A-8737-549F-831106DCE178}"/>
              </a:ext>
            </a:extLst>
          </p:cNvPr>
          <p:cNvCxnSpPr>
            <a:cxnSpLocks/>
          </p:cNvCxnSpPr>
          <p:nvPr/>
        </p:nvCxnSpPr>
        <p:spPr>
          <a:xfrm flipV="1">
            <a:off x="6383847" y="3020565"/>
            <a:ext cx="684773" cy="14262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3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3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123319" y="1303503"/>
            <a:ext cx="2413482" cy="5232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线性回归</a:t>
            </a:r>
            <a:endParaRPr lang="en-US" altLang="zh-CN" sz="28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800" b="1" dirty="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99" y="1158537"/>
            <a:ext cx="6007059" cy="476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D1A050-CD81-BEE3-81E7-8D2BE2B0F5F8}"/>
              </a:ext>
            </a:extLst>
          </p:cNvPr>
          <p:cNvSpPr txBox="1"/>
          <p:nvPr/>
        </p:nvSpPr>
        <p:spPr>
          <a:xfrm>
            <a:off x="1325905" y="2536231"/>
            <a:ext cx="2008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4D4D4D"/>
                </a:solidFill>
                <a:effectLst/>
                <a:latin typeface="KaTeX_Main"/>
              </a:rPr>
              <a:t>y=</a:t>
            </a:r>
            <a:r>
              <a:rPr lang="el-GR" altLang="zh-CN" sz="2800" b="0" i="0" dirty="0">
                <a:solidFill>
                  <a:srgbClr val="4D4D4D"/>
                </a:solidFill>
                <a:effectLst/>
                <a:latin typeface="KaTeX_Main"/>
              </a:rPr>
              <a:t>β0​+β1​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KaTeX_Main"/>
              </a:rPr>
              <a:t>x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83085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对数几率回归 </a:t>
            </a:r>
            <a:r>
              <a:rPr lang="en-US" altLang="zh-CN" dirty="0">
                <a:latin typeface="+mn-ea"/>
              </a:rPr>
              <a:t>- </a:t>
            </a:r>
            <a:r>
              <a:rPr lang="zh-CN" altLang="en-US" dirty="0">
                <a:latin typeface="+mn-ea"/>
              </a:rPr>
              <a:t>极大似然法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转化为</a:t>
            </a:r>
            <a:r>
              <a:rPr lang="zh-CN" altLang="en-US" b="1" dirty="0">
                <a:solidFill>
                  <a:srgbClr val="FF0000"/>
                </a:solidFill>
              </a:rPr>
              <a:t>最小化负</a:t>
            </a:r>
            <a:r>
              <a:rPr lang="zh-CN" altLang="en-US" dirty="0"/>
              <a:t>对数似然函数求解</a:t>
            </a:r>
            <a:endParaRPr lang="en-US" altLang="zh-CN" dirty="0"/>
          </a:p>
          <a:p>
            <a:pPr lvl="1"/>
            <a:r>
              <a:rPr lang="zh-CN" altLang="en-US" dirty="0"/>
              <a:t>令                ，              ，则              可简写为</a:t>
            </a:r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再令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marL="325800" lvl="1" indent="0">
              <a:buNone/>
            </a:pPr>
            <a:r>
              <a:rPr lang="zh-CN" altLang="en-US" dirty="0"/>
              <a:t>则似然项可重写为</a:t>
            </a:r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故</a:t>
            </a:r>
            <a:r>
              <a:rPr lang="zh-CN" altLang="en-US" b="1" dirty="0">
                <a:solidFill>
                  <a:srgbClr val="FF0000"/>
                </a:solidFill>
              </a:rPr>
              <a:t>等价形式为要最小化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457620"/>
              </p:ext>
            </p:extLst>
          </p:nvPr>
        </p:nvGraphicFramePr>
        <p:xfrm>
          <a:off x="5423198" y="4916291"/>
          <a:ext cx="4137199" cy="694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575800" imgH="438480" progId="Equation.Ribbit">
                  <p:embed/>
                </p:oleObj>
              </mc:Choice>
              <mc:Fallback>
                <p:oleObj name="Formula" r:id="rId2" imgW="2575800" imgH="438480" progId="Equation.Ribbit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3198" y="4916291"/>
                        <a:ext cx="4137199" cy="694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9583"/>
              </p:ext>
            </p:extLst>
          </p:nvPr>
        </p:nvGraphicFramePr>
        <p:xfrm>
          <a:off x="1467355" y="1547144"/>
          <a:ext cx="13557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678240" imgH="176760" progId="Equation.Ribbit">
                  <p:embed/>
                </p:oleObj>
              </mc:Choice>
              <mc:Fallback>
                <p:oleObj name="Formula" r:id="rId4" imgW="678240" imgH="176760" progId="Equation.Ribbit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355" y="1547144"/>
                        <a:ext cx="13557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579187"/>
              </p:ext>
            </p:extLst>
          </p:nvPr>
        </p:nvGraphicFramePr>
        <p:xfrm>
          <a:off x="2973397" y="1537852"/>
          <a:ext cx="13017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50520" imgH="176760" progId="Equation.Ribbit">
                  <p:embed/>
                </p:oleObj>
              </mc:Choice>
              <mc:Fallback>
                <p:oleObj name="Formula" r:id="rId6" imgW="650520" imgH="176760" progId="Equation.Ribbit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397" y="1537852"/>
                        <a:ext cx="13017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795311"/>
              </p:ext>
            </p:extLst>
          </p:nvPr>
        </p:nvGraphicFramePr>
        <p:xfrm>
          <a:off x="4857254" y="1547143"/>
          <a:ext cx="113188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569160" imgH="174240" progId="Equation.Ribbit">
                  <p:embed/>
                </p:oleObj>
              </mc:Choice>
              <mc:Fallback>
                <p:oleObj name="Formula" r:id="rId8" imgW="569160" imgH="174240" progId="Equation.Ribbit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254" y="1547143"/>
                        <a:ext cx="113188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26702"/>
              </p:ext>
            </p:extLst>
          </p:nvPr>
        </p:nvGraphicFramePr>
        <p:xfrm>
          <a:off x="7174711" y="1563842"/>
          <a:ext cx="5873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293400" imgH="174240" progId="Equation.Ribbit">
                  <p:embed/>
                </p:oleObj>
              </mc:Choice>
              <mc:Fallback>
                <p:oleObj name="Formula" r:id="rId10" imgW="293400" imgH="174240" progId="Equation.Ribbit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711" y="1563842"/>
                        <a:ext cx="5873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531303"/>
              </p:ext>
            </p:extLst>
          </p:nvPr>
        </p:nvGraphicFramePr>
        <p:xfrm>
          <a:off x="3245784" y="2401351"/>
          <a:ext cx="35496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774440" imgH="177840" progId="Equation.Ribbit">
                  <p:embed/>
                </p:oleObj>
              </mc:Choice>
              <mc:Fallback>
                <p:oleObj name="Formula" r:id="rId12" imgW="1774440" imgH="177840" progId="Equation.Ribbit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784" y="2401351"/>
                        <a:ext cx="35496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721911"/>
              </p:ext>
            </p:extLst>
          </p:nvPr>
        </p:nvGraphicFramePr>
        <p:xfrm>
          <a:off x="3245784" y="2766212"/>
          <a:ext cx="56515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2826000" imgH="177840" progId="Equation.Ribbit">
                  <p:embed/>
                </p:oleObj>
              </mc:Choice>
              <mc:Fallback>
                <p:oleObj name="Formula" r:id="rId14" imgW="2826000" imgH="177840" progId="Equation.Ribbit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784" y="2766212"/>
                        <a:ext cx="565150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066039"/>
              </p:ext>
            </p:extLst>
          </p:nvPr>
        </p:nvGraphicFramePr>
        <p:xfrm>
          <a:off x="2823080" y="3886843"/>
          <a:ext cx="6621788" cy="36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3179160" imgH="177840" progId="Equation.Ribbit">
                  <p:embed/>
                </p:oleObj>
              </mc:Choice>
              <mc:Fallback>
                <p:oleObj name="Formula" r:id="rId16" imgW="3179160" imgH="177840" progId="Equation.Ribbit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3080" y="3886843"/>
                        <a:ext cx="6621788" cy="3653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8AFD7FC-9576-6165-0E38-50209657F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854540"/>
              </p:ext>
            </p:extLst>
          </p:nvPr>
        </p:nvGraphicFramePr>
        <p:xfrm>
          <a:off x="2092282" y="5033490"/>
          <a:ext cx="2381541" cy="548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2060280" imgH="438480" progId="Equation.Ribbit">
                  <p:embed/>
                </p:oleObj>
              </mc:Choice>
              <mc:Fallback>
                <p:oleObj name="Formula" r:id="rId18" imgW="2060280" imgH="438480" progId="Equation.Ribbit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8AFD7FC-9576-6165-0E38-50209657F9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282" y="5033490"/>
                        <a:ext cx="2381541" cy="548941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箭头: 右 14">
            <a:extLst>
              <a:ext uri="{FF2B5EF4-FFF2-40B4-BE49-F238E27FC236}">
                <a16:creationId xmlns:a16="http://schemas.microsoft.com/office/drawing/2014/main" id="{505A9E03-7B86-CF07-A883-AAEC9B0E7715}"/>
              </a:ext>
            </a:extLst>
          </p:cNvPr>
          <p:cNvSpPr/>
          <p:nvPr/>
        </p:nvSpPr>
        <p:spPr>
          <a:xfrm>
            <a:off x="4760065" y="5107499"/>
            <a:ext cx="286438" cy="312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3932CA5-9230-C190-65EC-4F8BAE471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158382"/>
              </p:ext>
            </p:extLst>
          </p:nvPr>
        </p:nvGraphicFramePr>
        <p:xfrm>
          <a:off x="3469581" y="5761650"/>
          <a:ext cx="2223510" cy="490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1732320" imgH="386280" progId="Equation.Ribbit">
                  <p:embed/>
                </p:oleObj>
              </mc:Choice>
              <mc:Fallback>
                <p:oleObj name="Formula" r:id="rId20" imgW="1732320" imgH="386280" progId="Equation.Ribbit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9581" y="5761650"/>
                        <a:ext cx="2223510" cy="49023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AB00D44-378F-8942-053F-6F6740175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784107"/>
              </p:ext>
            </p:extLst>
          </p:nvPr>
        </p:nvGraphicFramePr>
        <p:xfrm>
          <a:off x="939882" y="5814982"/>
          <a:ext cx="2223510" cy="436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2" imgW="1732320" imgH="344520" progId="Equation.Ribbit">
                  <p:embed/>
                </p:oleObj>
              </mc:Choice>
              <mc:Fallback>
                <p:oleObj name="Formula" r:id="rId22" imgW="1732320" imgH="344520" progId="Equation.Ribbit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82" y="5814982"/>
                        <a:ext cx="2223510" cy="43690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7590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对数几率回归</a:t>
            </a:r>
            <a:r>
              <a:rPr lang="en-US" altLang="zh-CN" dirty="0">
                <a:latin typeface="+mn-ea"/>
              </a:rPr>
              <a:t> </a:t>
            </a:r>
            <a:endParaRPr lang="zh-CN" altLang="en-US" dirty="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1775386" y="1296274"/>
            <a:ext cx="8616950" cy="305761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求解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牛顿法第</a:t>
            </a:r>
            <a:r>
              <a:rPr lang="en-US" altLang="zh-CN" dirty="0"/>
              <a:t>t+1</a:t>
            </a:r>
            <a:r>
              <a:rPr lang="zh-CN" altLang="en-US" dirty="0"/>
              <a:t>轮迭代解的更新公式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其中关于    的一阶、二阶导数分别为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775387" y="5820066"/>
            <a:ext cx="912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高阶可导连续凸函数，梯度下降法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zh-CN" altLang="en-US" sz="2000" dirty="0">
                <a:solidFill>
                  <a:srgbClr val="FF0000"/>
                </a:solidFill>
              </a:rPr>
              <a:t>牛顿法 </a:t>
            </a:r>
            <a:r>
              <a:rPr lang="en-US" altLang="zh-CN" sz="1600" dirty="0">
                <a:solidFill>
                  <a:srgbClr val="FF0000"/>
                </a:solidFill>
              </a:rPr>
              <a:t>[Boyd and </a:t>
            </a:r>
            <a:r>
              <a:rPr lang="en-US" altLang="zh-CN" sz="1600" dirty="0" err="1">
                <a:solidFill>
                  <a:srgbClr val="FF0000"/>
                </a:solidFill>
              </a:rPr>
              <a:t>Vandenberghe</a:t>
            </a:r>
            <a:r>
              <a:rPr lang="en-US" altLang="zh-CN" sz="1600" dirty="0">
                <a:solidFill>
                  <a:srgbClr val="FF0000"/>
                </a:solidFill>
              </a:rPr>
              <a:t>, 2004]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525365" y="1589351"/>
          <a:ext cx="23558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178640" imgH="278280" progId="Equation.Ribbit">
                  <p:embed/>
                </p:oleObj>
              </mc:Choice>
              <mc:Fallback>
                <p:oleObj name="Formula" r:id="rId2" imgW="1178640" imgH="278280" progId="Equation.Ribbit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365" y="1589351"/>
                        <a:ext cx="2355850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583178" y="2588267"/>
          <a:ext cx="42767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138760" imgH="416880" progId="Equation.Ribbit">
                  <p:embed/>
                </p:oleObj>
              </mc:Choice>
              <mc:Fallback>
                <p:oleObj name="Formula" r:id="rId4" imgW="2138760" imgH="416880" progId="Equation.Ribbit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3178" y="2588267"/>
                        <a:ext cx="42767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488743" y="3939658"/>
          <a:ext cx="43465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173320" imgH="438480" progId="Equation.Ribbit">
                  <p:embed/>
                </p:oleObj>
              </mc:Choice>
              <mc:Fallback>
                <p:oleObj name="Formula" r:id="rId6" imgW="2173320" imgH="438480" progId="Equation.Ribbit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8743" y="3939658"/>
                        <a:ext cx="43465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043224" y="4907720"/>
          <a:ext cx="567372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2836080" imgH="438480" progId="Equation.Ribbit">
                  <p:embed/>
                </p:oleObj>
              </mc:Choice>
              <mc:Fallback>
                <p:oleObj name="Formula" r:id="rId8" imgW="2836080" imgH="438480" progId="Equation.Ribbit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24" y="4907720"/>
                        <a:ext cx="567372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086378" y="3488204"/>
          <a:ext cx="18732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94320" imgH="157680" progId="Equation.Ribbit">
                  <p:embed/>
                </p:oleObj>
              </mc:Choice>
              <mc:Fallback>
                <p:oleObj name="Formula" r:id="rId10" imgW="94320" imgH="157680" progId="Equation.Ribbit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378" y="3488204"/>
                        <a:ext cx="187325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2113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二分类任务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线性判别分析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52794"/>
          </a:xfrm>
        </p:spPr>
        <p:txBody>
          <a:bodyPr/>
          <a:lstStyle/>
          <a:p>
            <a:r>
              <a:rPr lang="zh-CN" altLang="en-US" dirty="0"/>
              <a:t>线性判别分析（</a:t>
            </a:r>
            <a:r>
              <a:rPr lang="en-US" altLang="zh-CN" dirty="0"/>
              <a:t>Linear Discriminant Analysis</a:t>
            </a:r>
            <a:r>
              <a:rPr lang="zh-CN" altLang="en-US" dirty="0"/>
              <a:t>）</a:t>
            </a:r>
            <a:r>
              <a:rPr lang="en-US" altLang="zh-CN" sz="1600" dirty="0">
                <a:solidFill>
                  <a:srgbClr val="FF0000"/>
                </a:solidFill>
              </a:rPr>
              <a:t>[Fisher, 1936]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6745" y="4567983"/>
            <a:ext cx="2526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LDA</a:t>
            </a:r>
            <a:r>
              <a:rPr lang="zh-CN" altLang="en-US" sz="2000" dirty="0">
                <a:solidFill>
                  <a:srgbClr val="FF0000"/>
                </a:solidFill>
              </a:rPr>
              <a:t>也可被视为一种</a:t>
            </a:r>
            <a:r>
              <a:rPr lang="zh-CN" altLang="en-US" sz="2000" b="1" u="sng" dirty="0">
                <a:solidFill>
                  <a:srgbClr val="00B0F0"/>
                </a:solidFill>
              </a:rPr>
              <a:t>监督</a:t>
            </a:r>
            <a:r>
              <a:rPr lang="zh-CN" altLang="en-US" sz="2000" dirty="0">
                <a:solidFill>
                  <a:srgbClr val="FF0000"/>
                </a:solidFill>
              </a:rPr>
              <a:t>降维技术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094" y="1853968"/>
            <a:ext cx="5629971" cy="42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196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68582"/>
            <a:ext cx="9144000" cy="3520836"/>
          </a:xfrm>
          <a:prstGeom prst="rect">
            <a:avLst/>
          </a:prstGeom>
        </p:spPr>
      </p:pic>
      <p:sp>
        <p:nvSpPr>
          <p:cNvPr id="6" name="内容占位符 9"/>
          <p:cNvSpPr>
            <a:spLocks noGrp="1"/>
          </p:cNvSpPr>
          <p:nvPr>
            <p:ph sz="half" idx="4294967295"/>
          </p:nvPr>
        </p:nvSpPr>
        <p:spPr>
          <a:xfrm>
            <a:off x="1773342" y="5486400"/>
            <a:ext cx="1800225" cy="56755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/>
              <a:t>哪个更好？</a:t>
            </a:r>
            <a:endParaRPr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25A74C-1F31-E01A-FB5B-165E843A78CA}"/>
              </a:ext>
            </a:extLst>
          </p:cNvPr>
          <p:cNvSpPr txBox="1"/>
          <p:nvPr/>
        </p:nvSpPr>
        <p:spPr>
          <a:xfrm>
            <a:off x="4059382" y="5308514"/>
            <a:ext cx="5551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-apple-system"/>
              </a:rPr>
              <a:t>右图要比左图的投影效果好，因为右图的黑色数据和蓝色数据各个较为集中，且类别之间的距离明显。</a:t>
            </a:r>
            <a:endParaRPr lang="zh-CN" alt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二分类任务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线性判别分析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525" y="1291478"/>
            <a:ext cx="8616950" cy="4966196"/>
          </a:xfrm>
        </p:spPr>
        <p:txBody>
          <a:bodyPr>
            <a:normAutofit/>
          </a:bodyPr>
          <a:lstStyle/>
          <a:p>
            <a:r>
              <a:rPr lang="en-US" altLang="zh-CN" dirty="0"/>
              <a:t>LDA</a:t>
            </a:r>
            <a:r>
              <a:rPr lang="zh-CN" altLang="en-US" dirty="0"/>
              <a:t>的思想</a:t>
            </a:r>
            <a:endParaRPr lang="en-US" altLang="zh-CN" dirty="0"/>
          </a:p>
          <a:p>
            <a:pPr lvl="1"/>
            <a:r>
              <a:rPr lang="zh-CN" altLang="en-US" dirty="0"/>
              <a:t>欲使同类样例的投影点尽可能接近，可以让同类样例投影点的协方差尽可能小</a:t>
            </a:r>
            <a:endParaRPr lang="en-US" altLang="zh-CN" dirty="0"/>
          </a:p>
          <a:p>
            <a:pPr lvl="1"/>
            <a:r>
              <a:rPr lang="zh-CN" altLang="en-US" dirty="0"/>
              <a:t>欲使异类样例的投影点尽可能远离，可以让类中心之间的距离尽可能大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一些变量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类示例的集合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类示例的均值向量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类示例的协方差矩阵</a:t>
            </a:r>
            <a:endParaRPr lang="en-US" altLang="zh-CN" dirty="0"/>
          </a:p>
          <a:p>
            <a:pPr lvl="1"/>
            <a:r>
              <a:rPr lang="zh-CN" altLang="en-US" dirty="0"/>
              <a:t>两类样本的中心在直线上的投影：         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76642"/>
              </p:ext>
            </p:extLst>
          </p:nvPr>
        </p:nvGraphicFramePr>
        <p:xfrm>
          <a:off x="4435797" y="3774696"/>
          <a:ext cx="3333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66680" imgH="156240" progId="Equation.Ribbit">
                  <p:embed/>
                </p:oleObj>
              </mc:Choice>
              <mc:Fallback>
                <p:oleObj name="Formula" r:id="rId2" imgW="166680" imgH="15624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5797" y="3774696"/>
                        <a:ext cx="3333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461563"/>
              </p:ext>
            </p:extLst>
          </p:nvPr>
        </p:nvGraphicFramePr>
        <p:xfrm>
          <a:off x="4925052" y="4132015"/>
          <a:ext cx="29845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8680" imgH="122040" progId="Equation.Ribbit">
                  <p:embed/>
                </p:oleObj>
              </mc:Choice>
              <mc:Fallback>
                <p:oleObj name="Formula" r:id="rId4" imgW="148680" imgH="1220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052" y="4132015"/>
                        <a:ext cx="29845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72011"/>
              </p:ext>
            </p:extLst>
          </p:nvPr>
        </p:nvGraphicFramePr>
        <p:xfrm>
          <a:off x="5183029" y="4442627"/>
          <a:ext cx="3206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60200" imgH="156240" progId="Equation.Ribbit">
                  <p:embed/>
                </p:oleObj>
              </mc:Choice>
              <mc:Fallback>
                <p:oleObj name="Formula" r:id="rId6" imgW="160200" imgH="15624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029" y="4442627"/>
                        <a:ext cx="3206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63311"/>
              </p:ext>
            </p:extLst>
          </p:nvPr>
        </p:nvGraphicFramePr>
        <p:xfrm>
          <a:off x="6357124" y="4739126"/>
          <a:ext cx="7620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381240" imgH="176760" progId="Equation.Ribbit">
                  <p:embed/>
                </p:oleObj>
              </mc:Choice>
              <mc:Fallback>
                <p:oleObj name="Formula" r:id="rId8" imgW="381240" imgH="17676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124" y="4739126"/>
                        <a:ext cx="7620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785173"/>
              </p:ext>
            </p:extLst>
          </p:nvPr>
        </p:nvGraphicFramePr>
        <p:xfrm>
          <a:off x="7481291" y="4750457"/>
          <a:ext cx="7556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377280" imgH="176760" progId="Equation.Ribbit">
                  <p:embed/>
                </p:oleObj>
              </mc:Choice>
              <mc:Fallback>
                <p:oleObj name="Formula" r:id="rId10" imgW="377280" imgH="17676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291" y="4750457"/>
                        <a:ext cx="7556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3">
            <a:extLst>
              <a:ext uri="{FF2B5EF4-FFF2-40B4-BE49-F238E27FC236}">
                <a16:creationId xmlns:a16="http://schemas.microsoft.com/office/drawing/2014/main" id="{F49EA81B-492A-AC81-9C02-247BC2A98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93" y="2872816"/>
            <a:ext cx="3981966" cy="299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FD1E5E-647A-7845-34D1-93FA8D851B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592" y="3365496"/>
            <a:ext cx="304816" cy="127007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E3C2F93C-9153-6B4E-0DFF-5CB1C6F9515F}"/>
              </a:ext>
            </a:extLst>
          </p:cNvPr>
          <p:cNvGrpSpPr/>
          <p:nvPr/>
        </p:nvGrpSpPr>
        <p:grpSpPr>
          <a:xfrm>
            <a:off x="1718035" y="5169374"/>
            <a:ext cx="6414033" cy="1544329"/>
            <a:chOff x="2095174" y="5204062"/>
            <a:chExt cx="6496384" cy="169553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2DE2705-C79C-4DDB-2A9A-111E027B0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95174" y="5204062"/>
              <a:ext cx="6496384" cy="169553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BB943DE-7B05-6403-1C91-1E689D670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129623" y="6161452"/>
              <a:ext cx="2427670" cy="361371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783D266-2DD1-38EF-8E6B-15A5944A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292858" y="5924823"/>
              <a:ext cx="354467" cy="14769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E083A14-2F77-4852-D040-BFEC9BB77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5769180" y="5924823"/>
              <a:ext cx="354467" cy="14769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B0B233C-B4F2-7FB6-650E-5BD1607F8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6841009" y="5924823"/>
              <a:ext cx="354467" cy="147695"/>
            </a:xfrm>
            <a:prstGeom prst="rect">
              <a:avLst/>
            </a:prstGeom>
          </p:spPr>
        </p:pic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63FEB50-9BFB-F192-F4BE-FEA5EDF3D5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6824" y="6742121"/>
            <a:ext cx="354467" cy="1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二分类任务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线性判别分析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4"/>
            <a:ext cx="8616950" cy="4966196"/>
          </a:xfrm>
        </p:spPr>
        <p:txBody>
          <a:bodyPr>
            <a:normAutofit/>
          </a:bodyPr>
          <a:lstStyle/>
          <a:p>
            <a:r>
              <a:rPr lang="en-US" altLang="zh-CN" dirty="0"/>
              <a:t>LDA</a:t>
            </a:r>
            <a:r>
              <a:rPr lang="zh-CN" altLang="en-US" dirty="0"/>
              <a:t>的思想</a:t>
            </a:r>
            <a:endParaRPr lang="en-US" altLang="zh-CN" dirty="0"/>
          </a:p>
          <a:p>
            <a:pPr lvl="1"/>
            <a:r>
              <a:rPr lang="zh-CN" altLang="en-US" dirty="0"/>
              <a:t>欲使同类样例的投影点尽可能接近，可以让同类样例投影点的协方差尽可能小</a:t>
            </a:r>
            <a:endParaRPr lang="en-US" altLang="zh-CN" dirty="0"/>
          </a:p>
          <a:p>
            <a:pPr lvl="1"/>
            <a:r>
              <a:rPr lang="zh-CN" altLang="en-US" dirty="0"/>
              <a:t>欲使异类样例的投影点尽可能远离，可以让类中心之间的距离尽可能大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一些变量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类示例的集合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类示例的均值向量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类示例的协方差矩阵</a:t>
            </a:r>
            <a:endParaRPr lang="en-US" altLang="zh-CN" dirty="0"/>
          </a:p>
          <a:p>
            <a:pPr lvl="1"/>
            <a:r>
              <a:rPr lang="zh-CN" altLang="en-US" dirty="0"/>
              <a:t>两类样本的中心在直线上的投影：         和</a:t>
            </a:r>
            <a:endParaRPr lang="en-US" altLang="zh-CN" dirty="0"/>
          </a:p>
          <a:p>
            <a:pPr lvl="1"/>
            <a:r>
              <a:rPr lang="zh-CN" altLang="en-US" dirty="0"/>
              <a:t>两类样本的协方差：            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435797" y="3774696"/>
          <a:ext cx="3333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66680" imgH="156240" progId="Equation.Ribbit">
                  <p:embed/>
                </p:oleObj>
              </mc:Choice>
              <mc:Fallback>
                <p:oleObj name="Formula" r:id="rId2" imgW="166680" imgH="156240" progId="Equation.Ribbit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5797" y="3774696"/>
                        <a:ext cx="3333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925052" y="4132015"/>
          <a:ext cx="29845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8680" imgH="122040" progId="Equation.Ribbit">
                  <p:embed/>
                </p:oleObj>
              </mc:Choice>
              <mc:Fallback>
                <p:oleObj name="Formula" r:id="rId4" imgW="148680" imgH="122040" progId="Equation.Ribbit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052" y="4132015"/>
                        <a:ext cx="29845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183029" y="4442627"/>
          <a:ext cx="3206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60200" imgH="156240" progId="Equation.Ribbit">
                  <p:embed/>
                </p:oleObj>
              </mc:Choice>
              <mc:Fallback>
                <p:oleObj name="Formula" r:id="rId6" imgW="160200" imgH="156240" progId="Equation.Ribbit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029" y="4442627"/>
                        <a:ext cx="3206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357124" y="4739126"/>
          <a:ext cx="7620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381240" imgH="176760" progId="Equation.Ribbit">
                  <p:embed/>
                </p:oleObj>
              </mc:Choice>
              <mc:Fallback>
                <p:oleObj name="Formula" r:id="rId8" imgW="381240" imgH="176760" progId="Equation.Ribbit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124" y="4739126"/>
                        <a:ext cx="7620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481291" y="4750457"/>
          <a:ext cx="7556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377280" imgH="176760" progId="Equation.Ribbit">
                  <p:embed/>
                </p:oleObj>
              </mc:Choice>
              <mc:Fallback>
                <p:oleObj name="Formula" r:id="rId10" imgW="377280" imgH="176760" progId="Equation.Ribbit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291" y="4750457"/>
                        <a:ext cx="7556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832353" y="5092029"/>
          <a:ext cx="10572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528480" imgH="176760" progId="Equation.Ribbit">
                  <p:embed/>
                </p:oleObj>
              </mc:Choice>
              <mc:Fallback>
                <p:oleObj name="Formula" r:id="rId12" imgW="528480" imgH="176760" progId="Equation.Ribbit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353" y="5092029"/>
                        <a:ext cx="10572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198402" y="5085913"/>
          <a:ext cx="10572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528480" imgH="175320" progId="Equation.Ribbit">
                  <p:embed/>
                </p:oleObj>
              </mc:Choice>
              <mc:Fallback>
                <p:oleObj name="Formula" r:id="rId14" imgW="528480" imgH="175320" progId="Equation.Ribbit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8402" y="5085913"/>
                        <a:ext cx="10572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3">
            <a:extLst>
              <a:ext uri="{FF2B5EF4-FFF2-40B4-BE49-F238E27FC236}">
                <a16:creationId xmlns:a16="http://schemas.microsoft.com/office/drawing/2014/main" id="{F49EA81B-492A-AC81-9C02-247BC2A98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93" y="2872816"/>
            <a:ext cx="3981966" cy="299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4289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二分类任务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线性判别分析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4"/>
            <a:ext cx="8616950" cy="4966196"/>
          </a:xfrm>
        </p:spPr>
        <p:txBody>
          <a:bodyPr>
            <a:normAutofit/>
          </a:bodyPr>
          <a:lstStyle/>
          <a:p>
            <a:r>
              <a:rPr lang="zh-CN" altLang="en-US" dirty="0"/>
              <a:t>最大化目标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类内</a:t>
            </a:r>
            <a:r>
              <a:rPr lang="zh-CN" altLang="en-US" dirty="0"/>
              <a:t>散度矩阵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类间</a:t>
            </a:r>
            <a:r>
              <a:rPr lang="zh-CN" altLang="en-US" dirty="0"/>
              <a:t>散度矩阵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385600"/>
              </p:ext>
            </p:extLst>
          </p:nvPr>
        </p:nvGraphicFramePr>
        <p:xfrm>
          <a:off x="3708697" y="1629529"/>
          <a:ext cx="4181475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090520" imgH="861120" progId="Equation.Ribbit">
                  <p:embed/>
                </p:oleObj>
              </mc:Choice>
              <mc:Fallback>
                <p:oleObj name="Formula" r:id="rId2" imgW="2090520" imgH="8611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697" y="1629529"/>
                        <a:ext cx="4181475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542695"/>
              </p:ext>
            </p:extLst>
          </p:nvPr>
        </p:nvGraphicFramePr>
        <p:xfrm>
          <a:off x="2295363" y="3854878"/>
          <a:ext cx="73247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663000" imgH="600840" progId="Equation.Ribbit">
                  <p:embed/>
                </p:oleObj>
              </mc:Choice>
              <mc:Fallback>
                <p:oleObj name="Formula" r:id="rId4" imgW="3663000" imgH="6008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363" y="3854878"/>
                        <a:ext cx="73247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560859"/>
              </p:ext>
            </p:extLst>
          </p:nvPr>
        </p:nvGraphicFramePr>
        <p:xfrm>
          <a:off x="4168209" y="5537903"/>
          <a:ext cx="34480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724760" imgH="205920" progId="Equation.Ribbit">
                  <p:embed/>
                </p:oleObj>
              </mc:Choice>
              <mc:Fallback>
                <p:oleObj name="Formula" r:id="rId6" imgW="1724760" imgH="205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209" y="5537903"/>
                        <a:ext cx="344805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7372702" y="1653426"/>
            <a:ext cx="3295299" cy="630160"/>
          </a:xfrm>
          <a:prstGeom prst="rect">
            <a:avLst/>
          </a:prstGeom>
        </p:spPr>
        <p:txBody>
          <a:bodyPr vert="horz" lIns="91440" tIns="46800" rIns="91440" bIns="45720" rtlCol="0">
            <a:normAutofit fontScale="77500" lnSpcReduction="2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分子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类中心之间的距离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分母：同类样例投影点的协方差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6644640" y="1759432"/>
            <a:ext cx="800888" cy="13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840133" y="2062130"/>
            <a:ext cx="624315" cy="29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3FFF23D-BF74-5FAE-B589-4E2643512B2E}"/>
              </a:ext>
            </a:extLst>
          </p:cNvPr>
          <p:cNvSpPr txBox="1"/>
          <p:nvPr/>
        </p:nvSpPr>
        <p:spPr>
          <a:xfrm>
            <a:off x="8689954" y="2477254"/>
            <a:ext cx="2249129" cy="923330"/>
          </a:xfrm>
          <a:prstGeom prst="rect">
            <a:avLst/>
          </a:prstGeom>
          <a:solidFill>
            <a:srgbClr val="01399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i="0" dirty="0">
                <a:solidFill>
                  <a:srgbClr val="FFFF00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协方差</a:t>
            </a:r>
            <a:r>
              <a:rPr lang="en-US" altLang="zh-CN" i="0" dirty="0">
                <a:solidFill>
                  <a:srgbClr val="FFFF00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(Covariance)</a:t>
            </a:r>
            <a:r>
              <a:rPr lang="zh-CN" altLang="en-US" i="0" dirty="0">
                <a:solidFill>
                  <a:srgbClr val="FFFF00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用于衡量两个变量的总体误差</a:t>
            </a:r>
            <a:endParaRPr lang="zh-CN" altLang="en-US" dirty="0">
              <a:solidFill>
                <a:srgbClr val="FFFF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911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二分类任务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线性判别分析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77523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zh-CN" altLang="en-US" sz="2000" dirty="0"/>
              <a:t>最大化目标重写，</a:t>
            </a:r>
            <a:r>
              <a:rPr lang="zh-CN" altLang="en-US" sz="2000" dirty="0">
                <a:solidFill>
                  <a:srgbClr val="FF0000"/>
                </a:solidFill>
              </a:rPr>
              <a:t>得到广义瑞利商</a:t>
            </a:r>
            <a:r>
              <a:rPr lang="zh-CN" altLang="en-US" sz="2000" dirty="0"/>
              <a:t>（</a:t>
            </a:r>
            <a:r>
              <a:rPr lang="en-US" altLang="zh-CN" sz="2000" dirty="0"/>
              <a:t>generalized Rayleigh quotient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 marL="342900" indent="-342900">
              <a:buClr>
                <a:schemeClr val="tx2"/>
              </a:buClr>
            </a:pPr>
            <a:r>
              <a:rPr lang="zh-CN" altLang="en-US" dirty="0"/>
              <a:t>令                 ，最大化广义瑞利商等价形式为</a:t>
            </a:r>
            <a:endParaRPr lang="en-US" altLang="zh-CN" dirty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 marL="0" indent="0">
              <a:buClr>
                <a:schemeClr val="tx2"/>
              </a:buClr>
              <a:buNone/>
            </a:pPr>
            <a:endParaRPr lang="en-US" altLang="zh-CN" dirty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>
              <a:buClr>
                <a:schemeClr val="tx2"/>
              </a:buClr>
            </a:pPr>
            <a:r>
              <a:rPr lang="zh-CN" altLang="en-US" dirty="0"/>
              <a:t>运用拉格朗日乘子法</a:t>
            </a:r>
            <a:r>
              <a:rPr lang="zh-CN" altLang="en-US" dirty="0">
                <a:solidFill>
                  <a:srgbClr val="FF0000"/>
                </a:solidFill>
              </a:rPr>
              <a:t>（带约束优化问题求解）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KaTeX_Main"/>
              </a:rPr>
              <a:t>        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226270"/>
              </p:ext>
            </p:extLst>
          </p:nvPr>
        </p:nvGraphicFramePr>
        <p:xfrm>
          <a:off x="4625975" y="3548064"/>
          <a:ext cx="219075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094760" imgH="505800" progId="Equation.Ribbit">
                  <p:embed/>
                </p:oleObj>
              </mc:Choice>
              <mc:Fallback>
                <p:oleObj name="Formula" r:id="rId2" imgW="1094760" imgH="50580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3548064"/>
                        <a:ext cx="219075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050270"/>
              </p:ext>
            </p:extLst>
          </p:nvPr>
        </p:nvGraphicFramePr>
        <p:xfrm>
          <a:off x="4790363" y="1974574"/>
          <a:ext cx="167957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839520" imgH="379800" progId="Equation.Ribbit">
                  <p:embed/>
                </p:oleObj>
              </mc:Choice>
              <mc:Fallback>
                <p:oleObj name="Formula" r:id="rId4" imgW="839520" imgH="37980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0363" y="1974574"/>
                        <a:ext cx="167957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383471"/>
              </p:ext>
            </p:extLst>
          </p:nvPr>
        </p:nvGraphicFramePr>
        <p:xfrm>
          <a:off x="2539768" y="2996268"/>
          <a:ext cx="1597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797760" imgH="182880" progId="Equation.Ribbit">
                  <p:embed/>
                </p:oleObj>
              </mc:Choice>
              <mc:Fallback>
                <p:oleObj name="Formula" r:id="rId6" imgW="797760" imgH="18288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768" y="2996268"/>
                        <a:ext cx="1597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305810"/>
              </p:ext>
            </p:extLst>
          </p:nvPr>
        </p:nvGraphicFramePr>
        <p:xfrm>
          <a:off x="5379467" y="5892961"/>
          <a:ext cx="174307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871560" imgH="158760" progId="Equation.Ribbit">
                  <p:embed/>
                </p:oleObj>
              </mc:Choice>
              <mc:Fallback>
                <p:oleObj name="Formula" r:id="rId8" imgW="871560" imgH="1587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9467" y="5892961"/>
                        <a:ext cx="174307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>
          <a:xfrm>
            <a:off x="7139369" y="1962429"/>
            <a:ext cx="3295299" cy="630160"/>
          </a:xfrm>
          <a:prstGeom prst="rect">
            <a:avLst/>
          </a:prstGeom>
        </p:spPr>
        <p:txBody>
          <a:bodyPr vert="horz" lIns="91440" tIns="46800" rIns="91440" bIns="45720" rtlCol="0">
            <a:normAutofit fontScale="85000" lnSpcReduction="2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分子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类间散度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分母：类内散度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493292" y="2037631"/>
            <a:ext cx="699989" cy="56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6026632" y="2554754"/>
            <a:ext cx="1236016" cy="15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7D969F62-880B-ACAB-A55E-0CD13E1F0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7768" y="5091812"/>
            <a:ext cx="3546475" cy="6301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F78AF03-065D-48C8-B3A1-B89AD3AC35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8877" y="5185787"/>
            <a:ext cx="159260" cy="405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6EB7B2-B0E5-F0EA-F8A4-4B4A8B21BE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4911" y="5189526"/>
            <a:ext cx="742857" cy="4571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300F4C7-4E41-65CB-7CBD-A9623F86C47A}"/>
              </a:ext>
            </a:extLst>
          </p:cNvPr>
          <p:cNvSpPr txBox="1"/>
          <p:nvPr/>
        </p:nvSpPr>
        <p:spPr>
          <a:xfrm>
            <a:off x="3338280" y="5851996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-apple-system"/>
              </a:rPr>
              <a:t>对</a:t>
            </a:r>
            <a:r>
              <a:rPr lang="en-US" altLang="zh-CN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KaTeX_Main"/>
              </a:rPr>
              <a:t>w</a:t>
            </a:r>
            <a:r>
              <a:rPr lang="zh-CN" altLang="en-US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-apple-system"/>
              </a:rPr>
              <a:t>求偏导后可得</a:t>
            </a:r>
            <a:endParaRPr lang="zh-CN" alt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95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298A2E-A885-44AC-01E5-26680483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02" y="1102810"/>
            <a:ext cx="3199404" cy="4843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A03F54-B350-A11A-D1DE-C90BA0D96361}"/>
              </a:ext>
            </a:extLst>
          </p:cNvPr>
          <p:cNvSpPr txBox="1"/>
          <p:nvPr/>
        </p:nvSpPr>
        <p:spPr>
          <a:xfrm>
            <a:off x="1019697" y="2104476"/>
            <a:ext cx="63571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得到投影矩阵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W</a:t>
            </a: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后</a:t>
            </a:r>
            <a:endParaRPr lang="en-US" altLang="zh-CN" b="1" dirty="0">
              <a:solidFill>
                <a:srgbClr val="4D4D4D"/>
              </a:solidFill>
              <a:latin typeface="-apple-system"/>
            </a:endParaRPr>
          </a:p>
          <a:p>
            <a:pPr algn="l"/>
            <a:endParaRPr lang="en-US" altLang="zh-CN" b="1" dirty="0">
              <a:solidFill>
                <a:srgbClr val="4D4D4D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  </a:t>
            </a: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对样本集中的每一个样本特征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xi,</a:t>
            </a: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转化为新的样本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z</a:t>
            </a:r>
            <a:r>
              <a:rPr lang="en-US" altLang="zh-CN" b="1" baseline="-25000" dirty="0">
                <a:solidFill>
                  <a:srgbClr val="4D4D4D"/>
                </a:solidFill>
                <a:latin typeface="-apple-system"/>
              </a:rPr>
              <a:t>i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=</a:t>
            </a:r>
            <a:r>
              <a:rPr lang="en-US" altLang="zh-CN" b="1" dirty="0" err="1">
                <a:solidFill>
                  <a:srgbClr val="4D4D4D"/>
                </a:solidFill>
                <a:latin typeface="-apple-system"/>
              </a:rPr>
              <a:t>W</a:t>
            </a:r>
            <a:r>
              <a:rPr lang="en-US" altLang="zh-CN" b="1" baseline="30000" dirty="0" err="1">
                <a:solidFill>
                  <a:srgbClr val="4D4D4D"/>
                </a:solidFill>
                <a:latin typeface="-apple-system"/>
              </a:rPr>
              <a:t>T</a:t>
            </a:r>
            <a:r>
              <a:rPr lang="en-US" altLang="zh-CN" b="1" dirty="0" err="1">
                <a:solidFill>
                  <a:srgbClr val="4D4D4D"/>
                </a:solidFill>
                <a:latin typeface="-apple-system"/>
              </a:rPr>
              <a:t>x</a:t>
            </a:r>
            <a:r>
              <a:rPr lang="en-US" altLang="zh-CN" b="1" baseline="-25000" dirty="0" err="1">
                <a:solidFill>
                  <a:srgbClr val="4D4D4D"/>
                </a:solidFill>
                <a:latin typeface="-apple-system"/>
              </a:rPr>
              <a:t>i</a:t>
            </a:r>
            <a:br>
              <a:rPr lang="en-US" altLang="zh-CN" b="1" dirty="0">
                <a:solidFill>
                  <a:srgbClr val="4D4D4D"/>
                </a:solidFill>
                <a:latin typeface="-apple-system"/>
              </a:rPr>
            </a:br>
            <a:endParaRPr lang="en-US" altLang="zh-CN" b="1" dirty="0">
              <a:solidFill>
                <a:srgbClr val="4D4D4D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得到输出样本集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D′={(z</a:t>
            </a:r>
            <a:r>
              <a:rPr lang="en-US" altLang="zh-CN" b="1" baseline="-25000" dirty="0">
                <a:solidFill>
                  <a:srgbClr val="4D4D4D"/>
                </a:solidFill>
                <a:latin typeface="-apple-system"/>
              </a:rPr>
              <a:t>1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,y</a:t>
            </a:r>
            <a:r>
              <a:rPr lang="en-US" altLang="zh-CN" b="1" baseline="-25000" dirty="0">
                <a:solidFill>
                  <a:srgbClr val="4D4D4D"/>
                </a:solidFill>
                <a:latin typeface="-apple-system"/>
              </a:rPr>
              <a:t>1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),(z</a:t>
            </a:r>
            <a:r>
              <a:rPr lang="en-US" altLang="zh-CN" b="1" baseline="-25000" dirty="0">
                <a:solidFill>
                  <a:srgbClr val="4D4D4D"/>
                </a:solidFill>
                <a:latin typeface="-apple-system"/>
              </a:rPr>
              <a:t>2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,y</a:t>
            </a:r>
            <a:r>
              <a:rPr lang="en-US" altLang="zh-CN" b="1" baseline="-25000" dirty="0">
                <a:solidFill>
                  <a:srgbClr val="4D4D4D"/>
                </a:solidFill>
                <a:latin typeface="-apple-system"/>
              </a:rPr>
              <a:t>2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),…,(</a:t>
            </a:r>
            <a:r>
              <a:rPr lang="en-US" altLang="zh-CN" b="1" dirty="0" err="1">
                <a:solidFill>
                  <a:srgbClr val="4D4D4D"/>
                </a:solidFill>
                <a:latin typeface="-apple-system"/>
              </a:rPr>
              <a:t>z</a:t>
            </a:r>
            <a:r>
              <a:rPr lang="en-US" altLang="zh-CN" b="1" baseline="-25000" dirty="0" err="1">
                <a:solidFill>
                  <a:srgbClr val="4D4D4D"/>
                </a:solidFill>
                <a:latin typeface="-apple-system"/>
              </a:rPr>
              <a:t>m</a:t>
            </a:r>
            <a:r>
              <a:rPr lang="en-US" altLang="zh-CN" b="1" dirty="0" err="1">
                <a:solidFill>
                  <a:srgbClr val="4D4D4D"/>
                </a:solidFill>
                <a:latin typeface="-apple-system"/>
              </a:rPr>
              <a:t>,y</a:t>
            </a:r>
            <a:r>
              <a:rPr lang="en-US" altLang="zh-CN" b="1" baseline="-25000" dirty="0" err="1">
                <a:solidFill>
                  <a:srgbClr val="4D4D4D"/>
                </a:solidFill>
                <a:latin typeface="-apple-system"/>
              </a:rPr>
              <a:t>m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)}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2EAF9-A3F9-2D88-A9E2-28BAE69E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352" y="2081359"/>
            <a:ext cx="5629971" cy="42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941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26" y="1182693"/>
            <a:ext cx="1857047" cy="4915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EA79A2-ECEC-0FAB-EEA8-03639BCD3E0F}"/>
              </a:ext>
            </a:extLst>
          </p:cNvPr>
          <p:cNvSpPr txBox="1"/>
          <p:nvPr/>
        </p:nvSpPr>
        <p:spPr>
          <a:xfrm>
            <a:off x="1282001" y="1975819"/>
            <a:ext cx="3348841" cy="25159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其主要思想是引入一个新的参数 </a:t>
            </a:r>
            <a:r>
              <a:rPr lang="en-US" altLang="zh-CN" b="1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λ </a:t>
            </a:r>
            <a:r>
              <a:rPr lang="zh-CN" altLang="en-US" b="1" dirty="0">
                <a:solidFill>
                  <a:srgbClr val="C0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（即拉格朗日乘子），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将约束条件函数与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原函数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联系到一起，使能配成与变量数量相等的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等式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方程，从而求出得到原函数极值的各个变量的解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21F9EB0-BDF5-4CC3-8F10-29EEA5907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4995" y="928875"/>
            <a:ext cx="5097731" cy="18027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33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30A0"/>
                </a:solidFill>
                <a:ea typeface="Helvetica Neue"/>
              </a:rPr>
              <a:t>方法描述：</a:t>
            </a:r>
            <a:endParaRPr lang="en-US" altLang="zh-CN" sz="2400" b="1" dirty="0">
              <a:solidFill>
                <a:srgbClr val="7030A0"/>
              </a:solidFill>
              <a:ea typeface="Helvetica Neue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rgbClr val="333333"/>
                </a:solidFill>
                <a:ea typeface="Helvetica Neue"/>
              </a:rPr>
              <a:t>设给定二元函数</a:t>
            </a:r>
            <a:r>
              <a:rPr lang="zh-CN" altLang="zh-CN" sz="2000" b="1" dirty="0">
                <a:solidFill>
                  <a:srgbClr val="C00000"/>
                </a:solidFill>
                <a:ea typeface="Helvetica Neue"/>
              </a:rPr>
              <a:t>z=ƒ(x,y)</a:t>
            </a:r>
            <a:r>
              <a:rPr lang="zh-CN" altLang="zh-CN" sz="1600" dirty="0">
                <a:solidFill>
                  <a:srgbClr val="333333"/>
                </a:solidFill>
                <a:ea typeface="Helvetica Neue"/>
              </a:rPr>
              <a:t>和附加条件</a:t>
            </a:r>
            <a:r>
              <a:rPr lang="zh-CN" altLang="zh-CN" sz="2000" b="1" dirty="0">
                <a:solidFill>
                  <a:srgbClr val="C00000"/>
                </a:solidFill>
                <a:ea typeface="Helvetica Neue"/>
              </a:rPr>
              <a:t>φ(x,y)=0</a:t>
            </a:r>
            <a:r>
              <a:rPr lang="zh-CN" altLang="zh-CN" sz="1600" dirty="0">
                <a:solidFill>
                  <a:srgbClr val="333333"/>
                </a:solidFill>
                <a:ea typeface="Helvetica Neue"/>
              </a:rPr>
              <a:t>，为寻找z=ƒ(x,y)在附加条件下的</a:t>
            </a:r>
            <a:r>
              <a:rPr lang="zh-CN" altLang="zh-CN" sz="1600" b="1" dirty="0">
                <a:solidFill>
                  <a:schemeClr val="accent6">
                    <a:lumMod val="75000"/>
                    <a:lumOff val="25000"/>
                  </a:schemeClr>
                </a:solidFill>
                <a:ea typeface="Helvetica Neue"/>
              </a:rPr>
              <a:t>极值点</a:t>
            </a:r>
            <a:r>
              <a:rPr lang="zh-CN" altLang="zh-CN" sz="1600" dirty="0">
                <a:solidFill>
                  <a:srgbClr val="333333"/>
                </a:solidFill>
                <a:ea typeface="Helvetica Neue"/>
              </a:rPr>
              <a:t>，先做</a:t>
            </a:r>
            <a:r>
              <a:rPr lang="zh-CN" altLang="zh-CN" sz="1600" b="1" dirty="0">
                <a:solidFill>
                  <a:srgbClr val="013990"/>
                </a:solidFill>
                <a:ea typeface="Helvetica Neue"/>
              </a:rPr>
              <a:t>拉格朗日函数</a:t>
            </a:r>
            <a:r>
              <a:rPr lang="zh-CN" altLang="zh-CN" sz="1600" dirty="0">
                <a:solidFill>
                  <a:srgbClr val="333333"/>
                </a:solidFill>
                <a:ea typeface="Helvetica Neue"/>
              </a:rPr>
              <a:t> ，</a:t>
            </a:r>
            <a:r>
              <a:rPr lang="en-US" altLang="zh-CN" sz="1600" dirty="0">
                <a:solidFill>
                  <a:srgbClr val="333333"/>
                </a:solidFill>
                <a:ea typeface="Helvetica Neue"/>
              </a:rPr>
              <a:t>                                                     </a:t>
            </a:r>
            <a:r>
              <a:rPr lang="zh-CN" altLang="zh-CN" sz="1600" dirty="0">
                <a:solidFill>
                  <a:srgbClr val="333333"/>
                </a:solidFill>
                <a:ea typeface="Helvetica Neue"/>
              </a:rPr>
              <a:t>其中λ为参数</a:t>
            </a:r>
            <a:r>
              <a:rPr lang="zh-CN" altLang="zh-CN" sz="1600" dirty="0"/>
              <a:t> 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C9F9984-B24D-EA16-B30C-7999C0B6B3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843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1C7D15-E0DE-394C-C8B8-F384B86F7F7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29925" y="2418322"/>
            <a:ext cx="2914958" cy="30416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48D0AF-AD23-1230-94B6-E57020157F06}"/>
              </a:ext>
            </a:extLst>
          </p:cNvPr>
          <p:cNvSpPr txBox="1"/>
          <p:nvPr/>
        </p:nvSpPr>
        <p:spPr>
          <a:xfrm>
            <a:off x="5382936" y="2935935"/>
            <a:ext cx="4881847" cy="294702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令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F(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el-GR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λ)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l-GR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λ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的一阶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偏导数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等于零，即</a:t>
            </a:r>
          </a:p>
          <a:p>
            <a:pPr algn="l">
              <a:lnSpc>
                <a:spcPct val="150000"/>
              </a:lnSpc>
            </a:pP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F'</a:t>
            </a:r>
            <a:r>
              <a:rPr lang="en-US" altLang="zh-CN" b="1" baseline="-25000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=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ƒ'</a:t>
            </a:r>
            <a:r>
              <a:rPr lang="en-US" altLang="zh-CN" b="1" baseline="-25000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)+</a:t>
            </a:r>
            <a:r>
              <a:rPr lang="el-GR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λφ'</a:t>
            </a:r>
            <a:r>
              <a:rPr lang="en-US" altLang="zh-CN" b="1" baseline="-250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)=0</a:t>
            </a:r>
            <a:r>
              <a:rPr lang="en-US" altLang="zh-CN" b="1" baseline="30000" dirty="0">
                <a:solidFill>
                  <a:srgbClr val="3366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b="1" dirty="0">
              <a:solidFill>
                <a:srgbClr val="33333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F'</a:t>
            </a:r>
            <a:r>
              <a:rPr lang="en-US" altLang="zh-CN" b="1" baseline="-25000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=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ƒ'</a:t>
            </a:r>
            <a:r>
              <a:rPr lang="en-US" altLang="zh-CN" b="1" baseline="-25000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)+</a:t>
            </a:r>
            <a:r>
              <a:rPr lang="el-GR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λφ'</a:t>
            </a:r>
            <a:r>
              <a:rPr lang="en-US" altLang="zh-CN" b="1" baseline="-250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)=0</a:t>
            </a:r>
          </a:p>
          <a:p>
            <a:pPr algn="l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F'</a:t>
            </a:r>
            <a:r>
              <a:rPr lang="el-GR" altLang="zh-CN" b="1" baseline="-250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λ</a:t>
            </a:r>
            <a:r>
              <a:rPr lang="el-GR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=φ(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)=0</a:t>
            </a: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由上述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方程组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解出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及</a:t>
            </a:r>
            <a:r>
              <a:rPr lang="el-GR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λ</a:t>
            </a:r>
            <a:r>
              <a:rPr lang="zh-CN" altLang="el-GR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如此求得的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，就是函数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z=ƒ(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在附加条件</a:t>
            </a:r>
            <a:r>
              <a:rPr lang="el-GR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φ(</a:t>
            </a:r>
            <a:r>
              <a:rPr lang="en-US" altLang="zh-CN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en-US" altLang="zh-CN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)=0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下的可能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极值点</a:t>
            </a:r>
            <a:r>
              <a:rPr lang="zh-CN" altLang="en-US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7138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267881"/>
              </p:ext>
            </p:extLst>
          </p:nvPr>
        </p:nvGraphicFramePr>
        <p:xfrm>
          <a:off x="1851463" y="2904674"/>
          <a:ext cx="24574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243440" imgH="176760" progId="Equation.Ribbit">
                  <p:embed/>
                </p:oleObj>
              </mc:Choice>
              <mc:Fallback>
                <p:oleObj name="Formula" r:id="rId2" imgW="1243440" imgH="17676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463" y="2904674"/>
                        <a:ext cx="24574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基本形式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61908" y="1118328"/>
            <a:ext cx="11489267" cy="4930775"/>
          </a:xfrm>
        </p:spPr>
        <p:txBody>
          <a:bodyPr/>
          <a:lstStyle/>
          <a:p>
            <a:r>
              <a:rPr lang="zh-CN" altLang="en-US" dirty="0"/>
              <a:t>线性模型一般形式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</a:t>
            </a:r>
            <a:r>
              <a:rPr lang="zh-CN" altLang="en-US" sz="2000" dirty="0"/>
              <a:t>是由属性描述的示例，其中   是   在第</a:t>
            </a:r>
            <a:r>
              <a:rPr lang="en-US" altLang="zh-CN" sz="2000" b="1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000" dirty="0"/>
              <a:t>个属性上的取值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向量形式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其中</a:t>
            </a:r>
            <a:endParaRPr lang="en-US" altLang="zh-CN" sz="2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84926"/>
              </p:ext>
            </p:extLst>
          </p:nvPr>
        </p:nvGraphicFramePr>
        <p:xfrm>
          <a:off x="3363069" y="2065878"/>
          <a:ext cx="48291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441160" imgH="176760" progId="Equation.Ribbit">
                  <p:embed/>
                </p:oleObj>
              </mc:Choice>
              <mc:Fallback>
                <p:oleObj name="Formula" r:id="rId4" imgW="2441160" imgH="17676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069" y="2065878"/>
                        <a:ext cx="482917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532802"/>
              </p:ext>
            </p:extLst>
          </p:nvPr>
        </p:nvGraphicFramePr>
        <p:xfrm>
          <a:off x="5010943" y="4260310"/>
          <a:ext cx="21701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096200" imgH="186840" progId="Equation.Ribbit">
                  <p:embed/>
                </p:oleObj>
              </mc:Choice>
              <mc:Fallback>
                <p:oleObj name="Formula" r:id="rId6" imgW="1096200" imgH="18684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943" y="4260310"/>
                        <a:ext cx="21701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953811"/>
              </p:ext>
            </p:extLst>
          </p:nvPr>
        </p:nvGraphicFramePr>
        <p:xfrm>
          <a:off x="7381130" y="2982228"/>
          <a:ext cx="2508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27080" imgH="119520" progId="Equation.Ribbit">
                  <p:embed/>
                </p:oleObj>
              </mc:Choice>
              <mc:Fallback>
                <p:oleObj name="Formula" r:id="rId8" imgW="127080" imgH="11952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130" y="2982228"/>
                        <a:ext cx="250825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322094"/>
              </p:ext>
            </p:extLst>
          </p:nvPr>
        </p:nvGraphicFramePr>
        <p:xfrm>
          <a:off x="7929680" y="2972253"/>
          <a:ext cx="198438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00440" imgH="120960" progId="Equation.Ribbit">
                  <p:embed/>
                </p:oleObj>
              </mc:Choice>
              <mc:Fallback>
                <p:oleObj name="Formula" r:id="rId10" imgW="100440" imgH="12096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9680" y="2972253"/>
                        <a:ext cx="198438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017895"/>
              </p:ext>
            </p:extLst>
          </p:nvPr>
        </p:nvGraphicFramePr>
        <p:xfrm>
          <a:off x="2442523" y="5291648"/>
          <a:ext cx="26511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341360" imgH="176760" progId="Equation.Ribbit">
                  <p:embed/>
                </p:oleObj>
              </mc:Choice>
              <mc:Fallback>
                <p:oleObj name="Formula" r:id="rId12" imgW="1341360" imgH="17676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523" y="5291648"/>
                        <a:ext cx="26511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995338"/>
              </p:ext>
            </p:extLst>
          </p:nvPr>
        </p:nvGraphicFramePr>
        <p:xfrm>
          <a:off x="8729256" y="2934254"/>
          <a:ext cx="9842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49680" imgH="152640" progId="Equation.Ribbit">
                  <p:embed/>
                </p:oleObj>
              </mc:Choice>
              <mc:Fallback>
                <p:oleObj name="Formula" r:id="rId14" imgW="49680" imgH="1526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9256" y="2934254"/>
                        <a:ext cx="98425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144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0819" t="8567" r="1708"/>
          <a:stretch/>
        </p:blipFill>
        <p:spPr>
          <a:xfrm>
            <a:off x="1547303" y="1450625"/>
            <a:ext cx="4686618" cy="39526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632" y="174892"/>
            <a:ext cx="1857047" cy="491571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E539BB58-24FC-D501-C6D2-0FAD2CD82664}"/>
              </a:ext>
            </a:extLst>
          </p:cNvPr>
          <p:cNvSpPr/>
          <p:nvPr/>
        </p:nvSpPr>
        <p:spPr>
          <a:xfrm>
            <a:off x="5001178" y="2836647"/>
            <a:ext cx="961902" cy="590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0BFE9B-2CFC-30B4-908E-0EA10B1503C8}"/>
              </a:ext>
            </a:extLst>
          </p:cNvPr>
          <p:cNvSpPr txBox="1"/>
          <p:nvPr/>
        </p:nvSpPr>
        <p:spPr>
          <a:xfrm>
            <a:off x="2642528" y="1450625"/>
            <a:ext cx="484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求方程            上的点与原点之间的最短距离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6CC1E50-C182-6D75-CDF6-1ED68522C011}"/>
              </a:ext>
            </a:extLst>
          </p:cNvPr>
          <p:cNvSpPr/>
          <p:nvPr/>
        </p:nvSpPr>
        <p:spPr>
          <a:xfrm>
            <a:off x="3778803" y="5153891"/>
            <a:ext cx="223617" cy="249382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EA7398-D538-5183-26A9-23700979E005}"/>
              </a:ext>
            </a:extLst>
          </p:cNvPr>
          <p:cNvSpPr txBox="1"/>
          <p:nvPr/>
        </p:nvSpPr>
        <p:spPr>
          <a:xfrm>
            <a:off x="6377514" y="2717953"/>
            <a:ext cx="32720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求平面上的一个点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到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原点（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0,0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）之间的最短距离：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tabLst>
                <a:tab pos="895350" algn="l"/>
              </a:tabLst>
            </a:pPr>
            <a:r>
              <a:rPr lang="en-US" altLang="zh-CN" kern="1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895350" algn="l"/>
              </a:tabLst>
            </a:pP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895350" algn="l"/>
              </a:tabLst>
            </a:pP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即求解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kern="1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kern="100" baseline="300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2  </a:t>
            </a:r>
            <a:r>
              <a:rPr lang="en-US" altLang="zh-CN" kern="1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+y</a:t>
            </a:r>
            <a:r>
              <a:rPr lang="en-US" altLang="zh-CN" kern="100" baseline="300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2   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的最小值；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895350" algn="l"/>
              </a:tabLst>
            </a:pP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附加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约束条件：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895350" algn="l"/>
              </a:tabLs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φ(x,y)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：</a:t>
            </a:r>
            <a:r>
              <a:rPr lang="en-US" altLang="zh-CN" kern="1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kern="100" baseline="300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y=3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895350" algn="l"/>
              </a:tabLst>
            </a:pP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978D39-89DB-C7C5-331B-43E0CD9F0A61}"/>
              </a:ext>
            </a:extLst>
          </p:cNvPr>
          <p:cNvSpPr txBox="1"/>
          <p:nvPr/>
        </p:nvSpPr>
        <p:spPr>
          <a:xfrm>
            <a:off x="5043548" y="24194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等价于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53F20FD-2AD9-2435-7744-0822CF9D0728}"/>
                  </a:ext>
                </a:extLst>
              </p:cNvPr>
              <p:cNvSpPr txBox="1"/>
              <p:nvPr/>
            </p:nvSpPr>
            <p:spPr>
              <a:xfrm>
                <a:off x="5365668" y="3388284"/>
                <a:ext cx="4572000" cy="4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i="1" kern="10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altLang="zh-CN" kern="100" dirty="0">
                              <a:latin typeface="Calibri" panose="020F0502020204030204" pitchFamily="34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kern="100" dirty="0">
                              <a:latin typeface="Calibri" panose="020F0502020204030204" pitchFamily="34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kern="100" dirty="0">
                              <a:latin typeface="Calibri" panose="020F0502020204030204" pitchFamily="34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−0)2  +(</m:t>
                          </m:r>
                          <m:r>
                            <m:rPr>
                              <m:nor/>
                            </m:rPr>
                            <a:rPr lang="en-US" altLang="zh-CN" kern="100" dirty="0">
                              <a:latin typeface="Calibri" panose="020F0502020204030204" pitchFamily="34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kern="100" dirty="0">
                              <a:latin typeface="Calibri" panose="020F0502020204030204" pitchFamily="34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−0)2   </m:t>
                          </m:r>
                          <m:r>
                            <m:rPr>
                              <m:nor/>
                            </m:rPr>
                            <a:rPr lang="zh-CN" altLang="zh-CN" kern="100" dirty="0"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53F20FD-2AD9-2435-7744-0822CF9D0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668" y="3388284"/>
                <a:ext cx="4572000" cy="440505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782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79" y="281770"/>
            <a:ext cx="1857047" cy="49157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21F9EB0-BDF5-4CC3-8F10-29EEA5907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7219" y="1225338"/>
            <a:ext cx="4619501" cy="18890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33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333333"/>
                </a:solidFill>
                <a:ea typeface="Helvetica Neue"/>
              </a:rPr>
              <a:t>给定二元函数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000" kern="1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kern="100" baseline="300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2  </a:t>
            </a:r>
            <a:r>
              <a:rPr lang="en-US" altLang="zh-CN" sz="2000" kern="1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+y</a:t>
            </a:r>
            <a:r>
              <a:rPr lang="en-US" altLang="zh-CN" sz="2000" kern="100" baseline="300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solidFill>
                  <a:srgbClr val="333333"/>
                </a:solidFill>
                <a:ea typeface="Helvetica Neue"/>
              </a:rPr>
              <a:t>和附加条件</a:t>
            </a:r>
            <a:r>
              <a:rPr lang="en-US" altLang="zh-CN" sz="2000" kern="1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kern="100" baseline="300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kern="1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y-3=0 </a:t>
            </a:r>
            <a:r>
              <a:rPr lang="zh-CN" altLang="zh-CN" sz="2000" dirty="0">
                <a:solidFill>
                  <a:srgbClr val="333333"/>
                </a:solidFill>
                <a:ea typeface="Helvetica Neue"/>
              </a:rPr>
              <a:t>，为寻找ƒ(x,y)在附加条件下的</a:t>
            </a:r>
            <a:r>
              <a:rPr lang="zh-CN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ea typeface="Helvetica Neue"/>
              </a:rPr>
              <a:t>极值点</a:t>
            </a:r>
            <a:r>
              <a:rPr lang="zh-CN" altLang="zh-CN" sz="2000" dirty="0">
                <a:solidFill>
                  <a:srgbClr val="333333"/>
                </a:solidFill>
                <a:ea typeface="Helvetica Neue"/>
              </a:rPr>
              <a:t>，做</a:t>
            </a:r>
            <a:r>
              <a:rPr lang="zh-CN" altLang="zh-CN" sz="2000" b="1" dirty="0">
                <a:solidFill>
                  <a:srgbClr val="013990"/>
                </a:solidFill>
                <a:ea typeface="Helvetica Neue"/>
              </a:rPr>
              <a:t>拉格朗日函数</a:t>
            </a:r>
            <a:r>
              <a:rPr lang="zh-CN" altLang="en-US" sz="2000" dirty="0">
                <a:solidFill>
                  <a:srgbClr val="333333"/>
                </a:solidFill>
                <a:ea typeface="Helvetica Neue"/>
              </a:rPr>
              <a:t>：</a:t>
            </a:r>
            <a:endParaRPr lang="en-US" altLang="zh-CN" sz="2000" dirty="0">
              <a:solidFill>
                <a:srgbClr val="333333"/>
              </a:solidFill>
              <a:ea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ea typeface="Helvetica Neue"/>
              </a:rPr>
              <a:t>F(</a:t>
            </a:r>
            <a:r>
              <a:rPr lang="en-US" altLang="zh-CN" sz="2000" dirty="0" err="1">
                <a:solidFill>
                  <a:srgbClr val="333333"/>
                </a:solidFill>
                <a:ea typeface="Helvetica Neue"/>
              </a:rPr>
              <a:t>x,y</a:t>
            </a:r>
            <a:r>
              <a:rPr lang="en-US" altLang="zh-CN" sz="2000" dirty="0">
                <a:solidFill>
                  <a:srgbClr val="333333"/>
                </a:solidFill>
                <a:ea typeface="Helvetica Neue"/>
              </a:rPr>
              <a:t>,</a:t>
            </a:r>
            <a:r>
              <a:rPr lang="el-GR" altLang="zh-CN" sz="20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λ</a:t>
            </a:r>
            <a:r>
              <a:rPr lang="en-US" altLang="zh-CN" sz="2000" dirty="0">
                <a:solidFill>
                  <a:srgbClr val="333333"/>
                </a:solidFill>
                <a:ea typeface="Helvetica Neue"/>
              </a:rPr>
              <a:t>)=(</a:t>
            </a:r>
            <a:r>
              <a:rPr lang="en-US" altLang="zh-CN" sz="2000" kern="1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kern="100" baseline="300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2  </a:t>
            </a:r>
            <a:r>
              <a:rPr lang="en-US" altLang="zh-CN" sz="2000" kern="1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+y</a:t>
            </a:r>
            <a:r>
              <a:rPr lang="en-US" altLang="zh-CN" sz="2000" kern="100" baseline="30000" dirty="0"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en-US" altLang="zh-CN" sz="2000" dirty="0">
                <a:solidFill>
                  <a:srgbClr val="333333"/>
                </a:solidFill>
                <a:ea typeface="Helvetica Neue"/>
              </a:rPr>
              <a:t>)+</a:t>
            </a:r>
            <a:r>
              <a:rPr lang="el-GR" altLang="zh-CN" sz="20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λ</a:t>
            </a:r>
            <a:r>
              <a:rPr lang="en-US" altLang="zh-CN" sz="20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2000" kern="1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kern="100" baseline="300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kern="1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y-3)</a:t>
            </a:r>
            <a:endParaRPr lang="zh-CN" altLang="zh-CN" sz="2000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C9F9984-B24D-EA16-B30C-7999C0B6B3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843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1C7D15-E0DE-394C-C8B8-F384B86F7F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3408" y="1657794"/>
            <a:ext cx="3797814" cy="3962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B467CF-A415-8475-7B81-1C4479B02097}"/>
              </a:ext>
            </a:extLst>
          </p:cNvPr>
          <p:cNvSpPr txBox="1"/>
          <p:nvPr/>
        </p:nvSpPr>
        <p:spPr>
          <a:xfrm>
            <a:off x="2089151" y="3197045"/>
            <a:ext cx="2166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F’</a:t>
            </a:r>
            <a:r>
              <a:rPr lang="en-US" altLang="zh-CN" sz="2000" b="1" baseline="-25000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sz="20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=2x+2x</a:t>
            </a:r>
            <a:r>
              <a:rPr lang="el-GR" altLang="zh-CN" sz="20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λ</a:t>
            </a:r>
            <a:r>
              <a:rPr lang="en-US" altLang="zh-CN" sz="20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y=0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0AA56D-372E-B43C-C16D-007DE8C6C1ED}"/>
              </a:ext>
            </a:extLst>
          </p:cNvPr>
          <p:cNvSpPr txBox="1"/>
          <p:nvPr/>
        </p:nvSpPr>
        <p:spPr>
          <a:xfrm>
            <a:off x="2089150" y="37097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F’</a:t>
            </a:r>
            <a:r>
              <a:rPr lang="en-US" altLang="zh-CN" sz="2000" b="1" baseline="-25000" dirty="0" err="1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en-US" altLang="zh-CN" sz="20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=2y+</a:t>
            </a:r>
            <a:r>
              <a:rPr lang="el-GR" altLang="zh-CN" sz="20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λ</a:t>
            </a:r>
            <a:r>
              <a:rPr lang="en-US" altLang="zh-CN" sz="2000" kern="1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kern="100" baseline="300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kern="1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0193F5-7037-226D-BFFC-8A158986D304}"/>
              </a:ext>
            </a:extLst>
          </p:cNvPr>
          <p:cNvSpPr txBox="1"/>
          <p:nvPr/>
        </p:nvSpPr>
        <p:spPr>
          <a:xfrm>
            <a:off x="2089150" y="425511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kern="100" baseline="300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kern="100" dirty="0"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y-3=0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11AFBD-F88E-5779-0EC9-D74686B53B4A}"/>
              </a:ext>
            </a:extLst>
          </p:cNvPr>
          <p:cNvSpPr txBox="1"/>
          <p:nvPr/>
        </p:nvSpPr>
        <p:spPr>
          <a:xfrm>
            <a:off x="2295897" y="51182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求解以上方程组：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CC1668E-33D1-CF98-90B3-63C89D1AD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222" y="4361212"/>
            <a:ext cx="1609752" cy="207573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4761D90-462A-ADE4-EEDC-58FE117DBD21}"/>
              </a:ext>
            </a:extLst>
          </p:cNvPr>
          <p:cNvSpPr txBox="1"/>
          <p:nvPr/>
        </p:nvSpPr>
        <p:spPr>
          <a:xfrm>
            <a:off x="4807444" y="5475723"/>
            <a:ext cx="308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-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90631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9564" b="-1"/>
          <a:stretch/>
        </p:blipFill>
        <p:spPr>
          <a:xfrm>
            <a:off x="4274641" y="1304818"/>
            <a:ext cx="6431702" cy="45648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0C54A59-DDEB-9337-0931-0E9115DF11FB}"/>
              </a:ext>
            </a:extLst>
          </p:cNvPr>
          <p:cNvSpPr txBox="1"/>
          <p:nvPr/>
        </p:nvSpPr>
        <p:spPr>
          <a:xfrm>
            <a:off x="1776344" y="130481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求使得</a:t>
            </a:r>
            <a:r>
              <a:rPr lang="en-US" altLang="zh-CN" sz="20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sz="2000" kern="100" dirty="0" err="1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0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)=x</a:t>
            </a:r>
            <a:r>
              <a:rPr lang="en-US" altLang="zh-CN" sz="2000" kern="100" baseline="300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2  </a:t>
            </a:r>
            <a:r>
              <a:rPr lang="en-US" altLang="zh-CN" sz="20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+y</a:t>
            </a:r>
            <a:r>
              <a:rPr lang="en-US" altLang="zh-CN" sz="2000" kern="100" baseline="300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值最小的点，且该点落在曲线</a:t>
            </a:r>
            <a:r>
              <a:rPr lang="en-US" altLang="zh-CN" sz="20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kern="100" baseline="300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y-3=0</a:t>
            </a:r>
            <a:r>
              <a:rPr lang="zh-CN" altLang="en-US" sz="20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上</a:t>
            </a:r>
            <a:endParaRPr lang="zh-CN" altLang="en-US" sz="2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3783F0-FA8F-5999-E2F0-566D15291D39}"/>
              </a:ext>
            </a:extLst>
          </p:cNvPr>
          <p:cNvSpPr txBox="1"/>
          <p:nvPr/>
        </p:nvSpPr>
        <p:spPr>
          <a:xfrm>
            <a:off x="1883222" y="29014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</a:rPr>
              <a:t>第一次与</a:t>
            </a:r>
            <a:r>
              <a:rPr lang="en-US" altLang="zh-CN" b="1" kern="100" dirty="0">
                <a:solidFill>
                  <a:srgbClr val="C00000"/>
                </a:solidFill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kern="100" baseline="30000" dirty="0">
                <a:solidFill>
                  <a:srgbClr val="C00000"/>
                </a:solidFill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kern="100" dirty="0">
                <a:solidFill>
                  <a:srgbClr val="C00000"/>
                </a:solidFill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y-3=0</a:t>
            </a:r>
            <a:r>
              <a:rPr lang="zh-CN" altLang="en-US" b="1" kern="100" dirty="0">
                <a:solidFill>
                  <a:srgbClr val="C00000"/>
                </a:solidFill>
                <a:latin typeface="仿宋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相交的点就是所求的点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644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8614D2-6B06-9C86-F8F4-BE6C264FF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493" y="1288080"/>
            <a:ext cx="4431268" cy="23676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C8FCCD-80CD-75EE-89C5-A6074382963B}"/>
              </a:ext>
            </a:extLst>
          </p:cNvPr>
          <p:cNvSpPr txBox="1"/>
          <p:nvPr/>
        </p:nvSpPr>
        <p:spPr>
          <a:xfrm>
            <a:off x="6784368" y="569530"/>
            <a:ext cx="2185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zh-CN" altLang="en-US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梯度方向就是函数上升最快的方向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D6CD57-2A09-B4E6-B057-EB4555307100}"/>
              </a:ext>
            </a:extLst>
          </p:cNvPr>
          <p:cNvSpPr txBox="1"/>
          <p:nvPr/>
        </p:nvSpPr>
        <p:spPr>
          <a:xfrm>
            <a:off x="2200895" y="692641"/>
            <a:ext cx="2586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φ(x,y)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的梯度方向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02F5D3-0619-6299-C233-C1A9B4E1F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368" y="2915292"/>
            <a:ext cx="4561038" cy="320766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DD2F36-CD35-5139-235D-D458B25367E6}"/>
              </a:ext>
            </a:extLst>
          </p:cNvPr>
          <p:cNvSpPr txBox="1"/>
          <p:nvPr/>
        </p:nvSpPr>
        <p:spPr>
          <a:xfrm>
            <a:off x="4890656" y="4500081"/>
            <a:ext cx="1787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sz="2400" kern="100" dirty="0" err="1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等高线梯度的方向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859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F8DEF1A5-6EBF-EEC0-FD11-4DD5D0EE9DB5}"/>
              </a:ext>
            </a:extLst>
          </p:cNvPr>
          <p:cNvGrpSpPr/>
          <p:nvPr/>
        </p:nvGrpSpPr>
        <p:grpSpPr>
          <a:xfrm>
            <a:off x="5474769" y="876873"/>
            <a:ext cx="6138724" cy="4652290"/>
            <a:chOff x="725214" y="240344"/>
            <a:chExt cx="7939514" cy="579313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214" y="240344"/>
              <a:ext cx="7939514" cy="5793136"/>
            </a:xfrm>
            <a:prstGeom prst="rect">
              <a:avLst/>
            </a:prstGeom>
          </p:spPr>
        </p:pic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6CC2E9A0-92F6-7013-04E5-8B473ABC8FF5}"/>
                </a:ext>
              </a:extLst>
            </p:cNvPr>
            <p:cNvCxnSpPr/>
            <p:nvPr/>
          </p:nvCxnSpPr>
          <p:spPr>
            <a:xfrm flipH="1" flipV="1">
              <a:off x="3538847" y="3063834"/>
              <a:ext cx="1757548" cy="135378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FB46729-FBAA-438C-7D99-C87FEA543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0145" y="3241964"/>
              <a:ext cx="1662546" cy="119940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8564685-95A0-872E-8D95-BC195110B5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35730" y="3354377"/>
              <a:ext cx="581891" cy="460169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DF73662-6EF4-4169-4ED0-731CED38E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403" y="3395200"/>
              <a:ext cx="576772" cy="443096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EC6A13C-110E-A511-91FE-7C5B55A4F03D}"/>
              </a:ext>
            </a:extLst>
          </p:cNvPr>
          <p:cNvSpPr txBox="1"/>
          <p:nvPr/>
        </p:nvSpPr>
        <p:spPr>
          <a:xfrm>
            <a:off x="1840819" y="134011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此时</a:t>
            </a:r>
            <a:r>
              <a:rPr lang="en-US" altLang="zh-CN" dirty="0"/>
              <a:t>f(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的梯度与</a:t>
            </a: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φ(x,y)</a:t>
            </a:r>
            <a:r>
              <a:rPr lang="zh-CN" altLang="en-US" dirty="0"/>
              <a:t>的梯度相等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8960669-C2DA-FD99-B5E0-29E49BEEA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44" y="1875888"/>
            <a:ext cx="2219048" cy="93333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BF0E5DF-6967-9215-33FE-16400F10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679" y="2883483"/>
            <a:ext cx="2380952" cy="87619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7C4EF3F-1FAA-EAA5-B2FA-4AA4C7F03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499" y="3203018"/>
            <a:ext cx="123810" cy="28571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F16E2DF-543A-E7A9-0003-A5EC0E56C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499" y="4502862"/>
            <a:ext cx="2476190" cy="1571429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F3A39B4-65B2-5C15-92EB-214CB15A097C}"/>
              </a:ext>
            </a:extLst>
          </p:cNvPr>
          <p:cNvSpPr txBox="1"/>
          <p:nvPr/>
        </p:nvSpPr>
        <p:spPr>
          <a:xfrm>
            <a:off x="1876444" y="427511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联立方程求解</a:t>
            </a:r>
          </a:p>
        </p:txBody>
      </p:sp>
    </p:spTree>
    <p:extLst>
      <p:ext uri="{BB962C8B-B14F-4D97-AF65-F5344CB8AC3E}">
        <p14:creationId xmlns:p14="http://schemas.microsoft.com/office/powerpoint/2010/main" val="3721372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9436" y="1063113"/>
            <a:ext cx="4955497" cy="4957806"/>
          </a:xfrm>
        </p:spPr>
        <p:txBody>
          <a:bodyPr>
            <a:normAutofit/>
          </a:bodyPr>
          <a:lstStyle/>
          <a:p>
            <a:pPr marL="783000" lvl="2" indent="0"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实际中</a:t>
            </a:r>
            <a:r>
              <a:rPr lang="en-US" altLang="zh-CN" dirty="0"/>
              <a:t>LDA</a:t>
            </a:r>
            <a:r>
              <a:rPr lang="zh-CN" altLang="en-US" dirty="0"/>
              <a:t>主要用于降维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一般来说，如果数据是有类别标签的，那么优先选择</a:t>
            </a:r>
            <a:r>
              <a:rPr lang="en-US" altLang="zh-CN" dirty="0"/>
              <a:t>LDA</a:t>
            </a:r>
            <a:r>
              <a:rPr lang="zh-CN" altLang="en-US" dirty="0"/>
              <a:t>去尝试降维；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当然也可以使用</a:t>
            </a:r>
            <a:r>
              <a:rPr lang="en-US" altLang="zh-CN" dirty="0"/>
              <a:t>PCA</a:t>
            </a:r>
            <a:r>
              <a:rPr lang="zh-CN" altLang="en-US" dirty="0"/>
              <a:t>做很小幅度的降维去消去噪声，然后再使用</a:t>
            </a:r>
            <a:r>
              <a:rPr lang="en-US" altLang="zh-CN" dirty="0"/>
              <a:t>LDA</a:t>
            </a:r>
            <a:r>
              <a:rPr lang="zh-CN" altLang="en-US" dirty="0"/>
              <a:t>降维。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如果没有类别标签，那么肯定</a:t>
            </a:r>
            <a:r>
              <a:rPr lang="en-US" altLang="zh-CN" dirty="0"/>
              <a:t>PCA</a:t>
            </a:r>
            <a:r>
              <a:rPr lang="zh-CN" altLang="en-US" dirty="0"/>
              <a:t>是最先考虑的一个选择。</a:t>
            </a:r>
            <a:endParaRPr lang="en-US" altLang="zh-CN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0467E0F-E004-4154-8DD3-17DCC144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33" y="633369"/>
            <a:ext cx="5629971" cy="42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655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957806"/>
          </a:xfrm>
        </p:spPr>
        <p:txBody>
          <a:bodyPr>
            <a:normAutofit/>
          </a:bodyPr>
          <a:lstStyle/>
          <a:p>
            <a:r>
              <a:rPr lang="zh-CN" altLang="en-US" dirty="0"/>
              <a:t>多分类学习方法</a:t>
            </a:r>
            <a:endParaRPr lang="en-US" altLang="zh-CN" dirty="0"/>
          </a:p>
          <a:p>
            <a:pPr lvl="1"/>
            <a:r>
              <a:rPr lang="zh-CN" altLang="en-US" dirty="0"/>
              <a:t>二分类学习方法推广到多类</a:t>
            </a:r>
            <a:endParaRPr lang="en-US" altLang="zh-CN" dirty="0"/>
          </a:p>
          <a:p>
            <a:pPr lvl="1"/>
            <a:r>
              <a:rPr lang="zh-CN" altLang="en-US" dirty="0"/>
              <a:t>利用二分类学习器解决多分类问题</a:t>
            </a:r>
            <a:r>
              <a:rPr lang="zh-CN" altLang="en-US" dirty="0">
                <a:solidFill>
                  <a:srgbClr val="FF0000"/>
                </a:solidFill>
              </a:rPr>
              <a:t>（常用）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对问题进行拆分，为拆出的每个二分类任务训练一个分类器</a:t>
            </a:r>
            <a:endParaRPr lang="en-US" altLang="zh-CN" dirty="0"/>
          </a:p>
          <a:p>
            <a:pPr lvl="2"/>
            <a:r>
              <a:rPr lang="zh-CN" altLang="en-US" dirty="0"/>
              <a:t>对于每个分类器的预测结果进行集成以获得最终的多分类结果</a:t>
            </a:r>
            <a:endParaRPr lang="en-US" altLang="zh-CN" dirty="0"/>
          </a:p>
          <a:p>
            <a:pPr lvl="2"/>
            <a:endParaRPr lang="en-US" altLang="zh-CN" dirty="0"/>
          </a:p>
          <a:p>
            <a:pPr marL="783000" lvl="2" indent="0">
              <a:buNone/>
            </a:pPr>
            <a:endParaRPr lang="en-US" altLang="zh-CN" dirty="0"/>
          </a:p>
          <a:p>
            <a:pPr marL="342900" indent="-342900"/>
            <a:r>
              <a:rPr lang="zh-CN" altLang="en-US" dirty="0"/>
              <a:t>拆分策略</a:t>
            </a:r>
            <a:endParaRPr lang="en-US" altLang="zh-CN" dirty="0"/>
          </a:p>
          <a:p>
            <a:pPr marL="800100" lvl="1" indent="-342900"/>
            <a:r>
              <a:rPr lang="zh-CN" altLang="en-US" dirty="0"/>
              <a:t>一对一（</a:t>
            </a:r>
            <a:r>
              <a:rPr lang="en-US" altLang="zh-CN" dirty="0"/>
              <a:t>One vs. One, </a:t>
            </a:r>
            <a:r>
              <a:rPr lang="en-US" altLang="zh-CN" dirty="0" err="1"/>
              <a:t>OvO</a:t>
            </a:r>
            <a:r>
              <a:rPr lang="zh-CN" altLang="en-US" dirty="0"/>
              <a:t>）</a:t>
            </a:r>
            <a:endParaRPr lang="en-US" altLang="zh-CN" dirty="0"/>
          </a:p>
          <a:p>
            <a:pPr marL="800100" lvl="1" indent="-342900"/>
            <a:r>
              <a:rPr lang="zh-CN" altLang="en-US" dirty="0"/>
              <a:t>一对其余（</a:t>
            </a:r>
            <a:r>
              <a:rPr lang="en-US" altLang="zh-CN" dirty="0"/>
              <a:t>One vs. Rest, </a:t>
            </a:r>
            <a:r>
              <a:rPr lang="en-US" altLang="zh-CN" dirty="0" err="1"/>
              <a:t>OvR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800100" lvl="1" indent="-342900"/>
            <a:r>
              <a:rPr lang="zh-CN" altLang="en-US" dirty="0"/>
              <a:t>多对多（</a:t>
            </a:r>
            <a:r>
              <a:rPr lang="en-US" altLang="zh-CN" dirty="0"/>
              <a:t>Many vs. Many, </a:t>
            </a:r>
            <a:r>
              <a:rPr lang="en-US" altLang="zh-CN" dirty="0" err="1"/>
              <a:t>MvM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8512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>
                <a:latin typeface="+mn-ea"/>
              </a:rPr>
              <a:t>–</a:t>
            </a:r>
            <a:r>
              <a:rPr lang="en-US" altLang="zh-CN" dirty="0"/>
              <a:t> </a:t>
            </a:r>
            <a:r>
              <a:rPr lang="zh-CN" altLang="en-US" dirty="0"/>
              <a:t>一对一</a:t>
            </a:r>
            <a:r>
              <a:rPr lang="en-US" altLang="zh-CN" dirty="0"/>
              <a:t>(one vs. one)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722914"/>
          </a:xfrm>
        </p:spPr>
        <p:txBody>
          <a:bodyPr>
            <a:normAutofit/>
          </a:bodyPr>
          <a:lstStyle/>
          <a:p>
            <a:r>
              <a:rPr lang="zh-CN" altLang="en-US" dirty="0"/>
              <a:t>拆分阶段</a:t>
            </a:r>
            <a:endParaRPr lang="en-US" altLang="zh-CN" dirty="0"/>
          </a:p>
          <a:p>
            <a:pPr lvl="1"/>
            <a:r>
              <a:rPr lang="en-US" altLang="zh-CN" dirty="0"/>
              <a:t>N</a:t>
            </a:r>
            <a:r>
              <a:rPr lang="zh-CN" altLang="en-US" dirty="0"/>
              <a:t>个类别两两配对</a:t>
            </a:r>
            <a:endParaRPr lang="en-US" altLang="zh-CN" dirty="0"/>
          </a:p>
          <a:p>
            <a:pPr lvl="2"/>
            <a:r>
              <a:rPr lang="en-US" altLang="zh-CN" dirty="0"/>
              <a:t>N(N-1)/2 </a:t>
            </a:r>
            <a:r>
              <a:rPr lang="zh-CN" altLang="en-US" dirty="0"/>
              <a:t>个二类任务</a:t>
            </a:r>
            <a:endParaRPr lang="en-US" altLang="zh-CN" dirty="0"/>
          </a:p>
          <a:p>
            <a:pPr lvl="1"/>
            <a:r>
              <a:rPr lang="zh-CN" altLang="en-US" dirty="0"/>
              <a:t>各个二类任务学习分类器</a:t>
            </a:r>
            <a:endParaRPr lang="en-US" altLang="zh-CN" dirty="0"/>
          </a:p>
          <a:p>
            <a:pPr lvl="2"/>
            <a:r>
              <a:rPr lang="en-US" altLang="zh-CN" dirty="0"/>
              <a:t>N(N-1)/2 </a:t>
            </a:r>
            <a:r>
              <a:rPr lang="zh-CN" altLang="en-US" dirty="0"/>
              <a:t>个二类分类器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测试阶段</a:t>
            </a:r>
            <a:endParaRPr lang="en-US" altLang="zh-CN" dirty="0"/>
          </a:p>
          <a:p>
            <a:pPr lvl="1"/>
            <a:r>
              <a:rPr lang="zh-CN" altLang="en-US" dirty="0"/>
              <a:t>新样本提交给所有分类器预测</a:t>
            </a:r>
            <a:endParaRPr lang="en-US" altLang="zh-CN" dirty="0"/>
          </a:p>
          <a:p>
            <a:pPr lvl="2"/>
            <a:r>
              <a:rPr lang="en-US" altLang="zh-CN" dirty="0"/>
              <a:t>N(N-1)/2 </a:t>
            </a:r>
            <a:r>
              <a:rPr lang="zh-CN" altLang="en-US" dirty="0"/>
              <a:t>个分类结果</a:t>
            </a:r>
            <a:endParaRPr lang="en-US" altLang="zh-CN" dirty="0"/>
          </a:p>
          <a:p>
            <a:pPr lvl="1"/>
            <a:r>
              <a:rPr lang="zh-CN" altLang="en-US" dirty="0"/>
              <a:t>投票产生最终分类结果</a:t>
            </a:r>
            <a:endParaRPr lang="en-US" altLang="zh-CN" dirty="0"/>
          </a:p>
          <a:p>
            <a:pPr lvl="2"/>
            <a:r>
              <a:rPr lang="zh-CN" altLang="en-US" dirty="0"/>
              <a:t>被预测最多的类别为最终类别</a:t>
            </a:r>
          </a:p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BBD5AAC-8769-FC19-4E76-B8FC246B4BB5}"/>
              </a:ext>
            </a:extLst>
          </p:cNvPr>
          <p:cNvGrpSpPr/>
          <p:nvPr/>
        </p:nvGrpSpPr>
        <p:grpSpPr>
          <a:xfrm>
            <a:off x="6639831" y="1266825"/>
            <a:ext cx="4222902" cy="4338355"/>
            <a:chOff x="6639831" y="1266825"/>
            <a:chExt cx="4222902" cy="433835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5013271-A83D-AB7F-E379-668207E54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938"/>
            <a:stretch/>
          </p:blipFill>
          <p:spPr bwMode="auto">
            <a:xfrm>
              <a:off x="6639831" y="1266825"/>
              <a:ext cx="4222902" cy="433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DECBCEF-BCF9-D03C-8037-143B72652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189598" y="2050898"/>
              <a:ext cx="673135" cy="2757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59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4779919-4280-CF92-AB4E-73A1E4114392}"/>
              </a:ext>
            </a:extLst>
          </p:cNvPr>
          <p:cNvGrpSpPr/>
          <p:nvPr/>
        </p:nvGrpSpPr>
        <p:grpSpPr>
          <a:xfrm>
            <a:off x="5678132" y="1588435"/>
            <a:ext cx="6169074" cy="4338355"/>
            <a:chOff x="6109646" y="1588435"/>
            <a:chExt cx="6169074" cy="433835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AF4739B-48CA-9726-5AF3-A2B75C03D2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1"/>
            <a:stretch/>
          </p:blipFill>
          <p:spPr bwMode="auto">
            <a:xfrm>
              <a:off x="6109646" y="1588435"/>
              <a:ext cx="6169074" cy="433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A905535-9E20-4EE8-9F45-57C5621A6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09647" y="2402605"/>
              <a:ext cx="1832278" cy="3524185"/>
            </a:xfrm>
            <a:prstGeom prst="rect">
              <a:avLst/>
            </a:prstGeom>
          </p:spPr>
        </p:pic>
      </p:grpSp>
      <p:sp>
        <p:nvSpPr>
          <p:cNvPr id="11" name="内容占位符 2"/>
          <p:cNvSpPr txBox="1">
            <a:spLocks/>
          </p:cNvSpPr>
          <p:nvPr/>
        </p:nvSpPr>
        <p:spPr>
          <a:xfrm>
            <a:off x="1801171" y="3781309"/>
            <a:ext cx="8616950" cy="2467092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>
                <a:latin typeface="+mn-ea"/>
              </a:rPr>
              <a:t>–</a:t>
            </a:r>
            <a:r>
              <a:rPr lang="en-US" altLang="zh-CN" dirty="0"/>
              <a:t> </a:t>
            </a:r>
            <a:r>
              <a:rPr lang="zh-CN" altLang="en-US" dirty="0"/>
              <a:t>一对其余</a:t>
            </a:r>
            <a:r>
              <a:rPr lang="en-US" altLang="zh-CN" dirty="0"/>
              <a:t>(One vs. Rest)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788" y="1266824"/>
            <a:ext cx="8616950" cy="4981576"/>
          </a:xfrm>
        </p:spPr>
        <p:txBody>
          <a:bodyPr>
            <a:normAutofit/>
          </a:bodyPr>
          <a:lstStyle/>
          <a:p>
            <a:r>
              <a:rPr lang="zh-CN" altLang="en-US" dirty="0"/>
              <a:t>任务拆分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方正粗黑宋简体"/>
              </a:rPr>
              <a:t>某一类作为正例，其他反例</a:t>
            </a:r>
            <a:endParaRPr lang="en-US" altLang="zh-CN" b="1" dirty="0">
              <a:solidFill>
                <a:schemeClr val="accent6">
                  <a:lumMod val="75000"/>
                  <a:lumOff val="25000"/>
                </a:schemeClr>
              </a:solidFill>
              <a:latin typeface="方正粗黑宋简体"/>
            </a:endParaRPr>
          </a:p>
          <a:p>
            <a:pPr lvl="2"/>
            <a:r>
              <a:rPr lang="en-US" altLang="zh-CN" dirty="0"/>
              <a:t>N </a:t>
            </a:r>
            <a:r>
              <a:rPr lang="zh-CN" altLang="en-US" dirty="0"/>
              <a:t>个二类任务</a:t>
            </a:r>
            <a:endParaRPr lang="en-US" altLang="zh-CN" dirty="0"/>
          </a:p>
          <a:p>
            <a:pPr lvl="1"/>
            <a:r>
              <a:rPr lang="zh-CN" altLang="en-US" dirty="0"/>
              <a:t>各个二类任务学习分类器</a:t>
            </a:r>
            <a:endParaRPr lang="en-US" altLang="zh-CN" dirty="0"/>
          </a:p>
          <a:p>
            <a:pPr lvl="2"/>
            <a:r>
              <a:rPr lang="en-US" altLang="zh-CN" dirty="0"/>
              <a:t>N </a:t>
            </a:r>
            <a:r>
              <a:rPr lang="zh-CN" altLang="en-US" dirty="0"/>
              <a:t>个二类分类器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测试阶段</a:t>
            </a:r>
            <a:endParaRPr lang="en-US" altLang="zh-CN" dirty="0"/>
          </a:p>
          <a:p>
            <a:pPr lvl="1"/>
            <a:r>
              <a:rPr lang="zh-CN" altLang="en-US" dirty="0"/>
              <a:t>新样本提交给所有分类器预测</a:t>
            </a:r>
            <a:endParaRPr lang="en-US" altLang="zh-CN" dirty="0"/>
          </a:p>
          <a:p>
            <a:pPr lvl="2"/>
            <a:r>
              <a:rPr lang="en-US" altLang="zh-CN" dirty="0"/>
              <a:t>N </a:t>
            </a:r>
            <a:r>
              <a:rPr lang="zh-CN" altLang="en-US" dirty="0"/>
              <a:t>个分类结果</a:t>
            </a:r>
            <a:endParaRPr lang="en-US" altLang="zh-CN" dirty="0"/>
          </a:p>
          <a:p>
            <a:pPr lvl="1"/>
            <a:r>
              <a:rPr lang="zh-CN" altLang="en-US" dirty="0"/>
              <a:t>比较各分类器预测置信度</a:t>
            </a:r>
            <a:endParaRPr lang="en-US" altLang="zh-CN" dirty="0"/>
          </a:p>
          <a:p>
            <a:pPr lvl="2"/>
            <a:r>
              <a:rPr lang="zh-CN" altLang="en-US" dirty="0"/>
              <a:t>置信度最大类别作为最终类别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83031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1801171" y="3781309"/>
            <a:ext cx="8616950" cy="2467092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>
                <a:latin typeface="+mn-ea"/>
              </a:rPr>
              <a:t>–</a:t>
            </a:r>
            <a:r>
              <a:rPr lang="en-US" altLang="zh-CN" dirty="0"/>
              <a:t> </a:t>
            </a:r>
            <a:r>
              <a:rPr lang="zh-CN" altLang="en-US" dirty="0"/>
              <a:t>两种策略比较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17" y="1420739"/>
            <a:ext cx="7669325" cy="433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7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线性模型优点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形式简单、易于建模</a:t>
            </a:r>
            <a:endParaRPr lang="en-US" altLang="zh-CN" sz="2800" dirty="0"/>
          </a:p>
          <a:p>
            <a:r>
              <a:rPr lang="zh-CN" altLang="en-US" sz="2800" dirty="0"/>
              <a:t>线性模型引入层级结构或高维映射可得到非线性模型</a:t>
            </a:r>
            <a:endParaRPr lang="en-US" altLang="zh-CN" sz="2800" dirty="0"/>
          </a:p>
          <a:p>
            <a:r>
              <a:rPr lang="zh-CN" altLang="en-US" sz="2800" dirty="0"/>
              <a:t>可解释性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r>
              <a:rPr lang="zh-CN" altLang="en-US" sz="2800" dirty="0"/>
              <a:t>一个例子</a:t>
            </a:r>
            <a:endParaRPr lang="en-US" altLang="zh-CN" sz="2800" dirty="0"/>
          </a:p>
          <a:p>
            <a:pPr lvl="1"/>
            <a:r>
              <a:rPr lang="zh-CN" altLang="en-US" sz="2800" dirty="0"/>
              <a:t>综合考虑色泽、根蒂和敲声来判断西瓜好不好</a:t>
            </a:r>
            <a:endParaRPr lang="en-US" altLang="zh-CN" sz="2800" dirty="0"/>
          </a:p>
          <a:p>
            <a:pPr lvl="1"/>
            <a:r>
              <a:rPr lang="zh-CN" altLang="en-US" sz="2800" dirty="0"/>
              <a:t>其中根蒂的系数最大，表明根蒂最要紧；而敲声的系数比色泽大，说明敲声比色泽更重要</a:t>
            </a:r>
            <a:endParaRPr lang="en-US" altLang="zh-CN" sz="2800" dirty="0"/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1768612" y="3852890"/>
            <a:ext cx="8616950" cy="210969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07265"/>
              </p:ext>
            </p:extLst>
          </p:nvPr>
        </p:nvGraphicFramePr>
        <p:xfrm>
          <a:off x="2066238" y="5225970"/>
          <a:ext cx="8319324" cy="47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3117960" imgH="177840" progId="Equation.Ribbit">
                  <p:embed/>
                </p:oleObj>
              </mc:Choice>
              <mc:Fallback>
                <p:oleObj name="Formula" r:id="rId2" imgW="3117960" imgH="177840" progId="Equation.Ribbit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238" y="5225970"/>
                        <a:ext cx="8319324" cy="4734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086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一对一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  <a:r>
              <a:rPr lang="en-US" altLang="zh-CN" dirty="0"/>
              <a:t>N(N-1)/2</a:t>
            </a:r>
            <a:r>
              <a:rPr lang="zh-CN" altLang="en-US" dirty="0"/>
              <a:t>个分类器，存储开销和测试时间大</a:t>
            </a:r>
            <a:endParaRPr lang="en-US" altLang="zh-CN" dirty="0"/>
          </a:p>
          <a:p>
            <a:r>
              <a:rPr lang="zh-CN" altLang="en-US" dirty="0"/>
              <a:t>训练只用两个类的样例，训练时间短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一对其余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  <a:r>
              <a:rPr lang="en-US" altLang="zh-CN" dirty="0"/>
              <a:t>N</a:t>
            </a:r>
            <a:r>
              <a:rPr lang="zh-CN" altLang="en-US" dirty="0"/>
              <a:t>个分类器，存储开销和测试时间小</a:t>
            </a:r>
            <a:endParaRPr lang="en-US" altLang="zh-CN" dirty="0"/>
          </a:p>
          <a:p>
            <a:r>
              <a:rPr lang="zh-CN" altLang="en-US" dirty="0"/>
              <a:t>训练用到全部训练样例，训练时间长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4350" y="47860"/>
            <a:ext cx="7886700" cy="777874"/>
          </a:xfrm>
        </p:spPr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>
                <a:latin typeface="+mn-ea"/>
              </a:rPr>
              <a:t>–</a:t>
            </a:r>
            <a:r>
              <a:rPr lang="en-US" altLang="zh-CN" dirty="0"/>
              <a:t> </a:t>
            </a:r>
            <a:r>
              <a:rPr lang="zh-CN" altLang="en-US" dirty="0"/>
              <a:t>两种策略比较</a:t>
            </a:r>
          </a:p>
        </p:txBody>
      </p:sp>
      <p:sp>
        <p:nvSpPr>
          <p:cNvPr id="9" name="矩形 8"/>
          <p:cNvSpPr/>
          <p:nvPr/>
        </p:nvSpPr>
        <p:spPr>
          <a:xfrm>
            <a:off x="1954306" y="4266098"/>
            <a:ext cx="8148918" cy="1173177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预测性能取决于具体数据分布，多数情况下两者差不多</a:t>
            </a:r>
          </a:p>
        </p:txBody>
      </p:sp>
    </p:spTree>
    <p:extLst>
      <p:ext uri="{BB962C8B-B14F-4D97-AF65-F5344CB8AC3E}">
        <p14:creationId xmlns:p14="http://schemas.microsoft.com/office/powerpoint/2010/main" val="1720175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/>
              <a:t>多对多（</a:t>
            </a:r>
            <a:r>
              <a:rPr lang="en-US" altLang="zh-CN" dirty="0"/>
              <a:t>Many vs </a:t>
            </a:r>
            <a:r>
              <a:rPr lang="en-US" altLang="zh-CN" dirty="0" err="1"/>
              <a:t>Many,MvM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4770" y="1201906"/>
            <a:ext cx="8616950" cy="858907"/>
          </a:xfrm>
        </p:spPr>
        <p:txBody>
          <a:bodyPr/>
          <a:lstStyle/>
          <a:p>
            <a:r>
              <a:rPr lang="zh-CN" altLang="en-US" dirty="0"/>
              <a:t>多对多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若干类作为正类，若干类作为反类</a:t>
            </a:r>
          </a:p>
        </p:txBody>
      </p:sp>
      <p:sp>
        <p:nvSpPr>
          <p:cNvPr id="4" name="矩形 3"/>
          <p:cNvSpPr/>
          <p:nvPr/>
        </p:nvSpPr>
        <p:spPr>
          <a:xfrm>
            <a:off x="2044558" y="3230742"/>
            <a:ext cx="3626358" cy="110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200" b="1" dirty="0">
                <a:latin typeface="Verdana" panose="020B0604030504040204" pitchFamily="34" charset="0"/>
                <a:ea typeface="幼圆" panose="02010509060101010101" pitchFamily="49" charset="-122"/>
              </a:rPr>
              <a:t>编码：对</a:t>
            </a:r>
            <a:r>
              <a:rPr lang="en-US" altLang="zh-CN" sz="2200" b="1" dirty="0">
                <a:latin typeface="Verdana" panose="020B0604030504040204" pitchFamily="34" charset="0"/>
                <a:ea typeface="幼圆" panose="02010509060101010101" pitchFamily="49" charset="-122"/>
              </a:rPr>
              <a:t>N</a:t>
            </a:r>
            <a:r>
              <a:rPr lang="zh-CN" altLang="en-US" sz="2200" b="1" dirty="0">
                <a:latin typeface="Verdana" panose="020B0604030504040204" pitchFamily="34" charset="0"/>
                <a:ea typeface="幼圆" panose="02010509060101010101" pitchFamily="49" charset="-122"/>
              </a:rPr>
              <a:t>个类别做</a:t>
            </a:r>
            <a:r>
              <a:rPr lang="en-US" altLang="zh-CN" sz="2200" b="1" dirty="0">
                <a:latin typeface="Verdana" panose="020B0604030504040204" pitchFamily="34" charset="0"/>
                <a:ea typeface="幼圆" panose="02010509060101010101" pitchFamily="49" charset="-122"/>
              </a:rPr>
              <a:t>M</a:t>
            </a:r>
            <a:r>
              <a:rPr lang="zh-CN" altLang="en-US" sz="2200" b="1" dirty="0">
                <a:latin typeface="Verdana" panose="020B0604030504040204" pitchFamily="34" charset="0"/>
                <a:ea typeface="幼圆" panose="02010509060101010101" pitchFamily="49" charset="-122"/>
              </a:rPr>
              <a:t>次划分，每次划分将一部分类别划为正类，一部分划为反类</a:t>
            </a:r>
          </a:p>
        </p:txBody>
      </p:sp>
      <p:sp>
        <p:nvSpPr>
          <p:cNvPr id="6" name="矩形 5"/>
          <p:cNvSpPr/>
          <p:nvPr/>
        </p:nvSpPr>
        <p:spPr>
          <a:xfrm>
            <a:off x="6660533" y="2846022"/>
            <a:ext cx="3243196" cy="7694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200" dirty="0">
                <a:latin typeface="Verdana" panose="020B0604030504040204" pitchFamily="34" charset="0"/>
                <a:ea typeface="幼圆" panose="02010509060101010101" pitchFamily="49" charset="-122"/>
              </a:rPr>
              <a:t>M</a:t>
            </a:r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个二类任务</a:t>
            </a:r>
            <a:endParaRPr lang="en-US" altLang="zh-CN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各个类别长度为</a:t>
            </a:r>
            <a:r>
              <a:rPr lang="en-US" altLang="zh-CN" sz="2200" dirty="0">
                <a:latin typeface="Verdana" panose="020B0604030504040204" pitchFamily="34" charset="0"/>
                <a:ea typeface="幼圆" panose="02010509060101010101" pitchFamily="49" charset="-122"/>
              </a:rPr>
              <a:t>M</a:t>
            </a:r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的编码</a:t>
            </a:r>
            <a:endParaRPr lang="en-US" altLang="zh-CN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cxnSp>
        <p:nvCxnSpPr>
          <p:cNvPr id="12" name="直接箭头连接符 11"/>
          <p:cNvCxnSpPr>
            <a:cxnSpLocks/>
            <a:stCxn id="4" idx="3"/>
            <a:endCxn id="6" idx="1"/>
          </p:cNvCxnSpPr>
          <p:nvPr/>
        </p:nvCxnSpPr>
        <p:spPr>
          <a:xfrm flipV="1">
            <a:off x="5670916" y="3230743"/>
            <a:ext cx="989617" cy="55399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29322" y="4842733"/>
            <a:ext cx="3541594" cy="769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解码：测试样本交给</a:t>
            </a:r>
            <a:r>
              <a:rPr lang="en-US" altLang="zh-CN" sz="2200" dirty="0">
                <a:latin typeface="Verdana" panose="020B0604030504040204" pitchFamily="34" charset="0"/>
                <a:ea typeface="幼圆" panose="02010509060101010101" pitchFamily="49" charset="-122"/>
              </a:rPr>
              <a:t>M</a:t>
            </a:r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个分类器预测</a:t>
            </a:r>
          </a:p>
        </p:txBody>
      </p:sp>
      <p:sp>
        <p:nvSpPr>
          <p:cNvPr id="7" name="矩形 6"/>
          <p:cNvSpPr/>
          <p:nvPr/>
        </p:nvSpPr>
        <p:spPr>
          <a:xfrm>
            <a:off x="6942662" y="5547408"/>
            <a:ext cx="2678938" cy="4308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长度为</a:t>
            </a:r>
            <a:r>
              <a:rPr lang="en-US" altLang="zh-CN" sz="2200" dirty="0">
                <a:latin typeface="Verdana" panose="020B0604030504040204" pitchFamily="34" charset="0"/>
                <a:ea typeface="幼圆" panose="02010509060101010101" pitchFamily="49" charset="-122"/>
              </a:rPr>
              <a:t>M</a:t>
            </a:r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的编码预测</a:t>
            </a:r>
          </a:p>
        </p:txBody>
      </p:sp>
      <p:cxnSp>
        <p:nvCxnSpPr>
          <p:cNvPr id="14" name="直接箭头连接符 13"/>
          <p:cNvCxnSpPr>
            <a:stCxn id="13" idx="3"/>
            <a:endCxn id="7" idx="1"/>
          </p:cNvCxnSpPr>
          <p:nvPr/>
        </p:nvCxnSpPr>
        <p:spPr>
          <a:xfrm>
            <a:off x="5670916" y="5227453"/>
            <a:ext cx="1271746" cy="53539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0"/>
            <a:endCxn id="24" idx="2"/>
          </p:cNvCxnSpPr>
          <p:nvPr/>
        </p:nvCxnSpPr>
        <p:spPr>
          <a:xfrm flipH="1" flipV="1">
            <a:off x="8282131" y="4915965"/>
            <a:ext cx="1" cy="631443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350490" y="4146524"/>
            <a:ext cx="1863281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距离最小的类别为最终类别</a:t>
            </a:r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1764770" y="2225489"/>
            <a:ext cx="8616950" cy="85890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纠错输出码（</a:t>
            </a:r>
            <a:r>
              <a:rPr lang="en-US" altLang="zh-CN" dirty="0"/>
              <a:t>Error Correcting Output Code, ECOC</a:t>
            </a:r>
            <a:r>
              <a:rPr lang="zh-CN" altLang="en-US" dirty="0"/>
              <a:t>）</a:t>
            </a:r>
          </a:p>
        </p:txBody>
      </p:sp>
      <p:cxnSp>
        <p:nvCxnSpPr>
          <p:cNvPr id="22" name="直接箭头连接符 21"/>
          <p:cNvCxnSpPr>
            <a:endCxn id="24" idx="0"/>
          </p:cNvCxnSpPr>
          <p:nvPr/>
        </p:nvCxnSpPr>
        <p:spPr>
          <a:xfrm>
            <a:off x="8282130" y="3615463"/>
            <a:ext cx="1" cy="531061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8EED265-90A4-7543-CBD7-B6B4938D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857" y="3616984"/>
            <a:ext cx="2482128" cy="72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7" grpId="0" animBg="1"/>
      <p:bldP spid="24" grpId="0" animBg="1"/>
      <p:bldP spid="3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/>
              <a:t>多对多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纠错输出码</a:t>
            </a:r>
            <a:r>
              <a:rPr lang="en-US" altLang="zh-CN" dirty="0"/>
              <a:t>(Error Correcting Output Code, ECOC)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04342" y="5061571"/>
            <a:ext cx="8690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itchFamily="2" charset="2"/>
              <a:buChar char="l"/>
            </a:pPr>
            <a:r>
              <a:rPr lang="en-US" altLang="zh-CN" sz="2000" dirty="0">
                <a:latin typeface="幼圆" pitchFamily="49" charset="-122"/>
                <a:ea typeface="幼圆" pitchFamily="49" charset="-122"/>
              </a:rPr>
              <a:t>ECOC</a:t>
            </a:r>
            <a:r>
              <a:rPr lang="zh-CN" altLang="en-US" sz="2000" dirty="0">
                <a:latin typeface="幼圆" pitchFamily="49" charset="-122"/>
                <a:ea typeface="幼圆" pitchFamily="49" charset="-122"/>
              </a:rPr>
              <a:t>编码对分类器错误有一定容忍和修正能力，编码越长、纠错能力越强</a:t>
            </a:r>
            <a:endParaRPr lang="en-US" altLang="zh-CN" sz="2000" dirty="0">
              <a:latin typeface="幼圆" pitchFamily="49" charset="-122"/>
              <a:ea typeface="幼圆" pitchFamily="49" charset="-122"/>
            </a:endParaRPr>
          </a:p>
          <a:p>
            <a:pPr marL="342900" indent="-342900">
              <a:buClr>
                <a:schemeClr val="tx2"/>
              </a:buClr>
              <a:buFont typeface="Wingdings" pitchFamily="2" charset="2"/>
              <a:buChar char="l"/>
            </a:pPr>
            <a:r>
              <a:rPr lang="zh-CN" altLang="en-US" sz="2000" dirty="0">
                <a:latin typeface="幼圆" pitchFamily="49" charset="-122"/>
                <a:ea typeface="幼圆" pitchFamily="49" charset="-122"/>
              </a:rPr>
              <a:t>对同等长度的编码，理论上来说，任意两个类别之间的编码距离越远，则纠错能力越强</a:t>
            </a:r>
            <a:endParaRPr lang="en-US" altLang="zh-CN" sz="2000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0846" y="4358143"/>
            <a:ext cx="3150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[</a:t>
            </a:r>
            <a:r>
              <a:rPr lang="en-US" altLang="zh-CN" sz="1600" dirty="0" err="1">
                <a:solidFill>
                  <a:srgbClr val="FF0000"/>
                </a:solidFill>
              </a:rPr>
              <a:t>Dietterich</a:t>
            </a:r>
            <a:r>
              <a:rPr lang="en-US" altLang="zh-CN" sz="1600" dirty="0">
                <a:solidFill>
                  <a:srgbClr val="FF0000"/>
                </a:solidFill>
              </a:rPr>
              <a:t> and Bakiri,1995]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11632" y="4358143"/>
            <a:ext cx="2292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[</a:t>
            </a:r>
            <a:r>
              <a:rPr lang="en-US" altLang="zh-CN" sz="1600" dirty="0" err="1">
                <a:solidFill>
                  <a:srgbClr val="FF0000"/>
                </a:solidFill>
              </a:rPr>
              <a:t>Allwein</a:t>
            </a:r>
            <a:r>
              <a:rPr lang="en-US" altLang="zh-CN" sz="1600" dirty="0">
                <a:solidFill>
                  <a:srgbClr val="FF0000"/>
                </a:solidFill>
              </a:rPr>
              <a:t> et al. 2000]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75" y="1632685"/>
            <a:ext cx="8087403" cy="268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149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类别不平衡问题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4350" y="1266825"/>
            <a:ext cx="8616950" cy="4972561"/>
          </a:xfrm>
        </p:spPr>
        <p:txBody>
          <a:bodyPr>
            <a:normAutofit/>
          </a:bodyPr>
          <a:lstStyle/>
          <a:p>
            <a:r>
              <a:rPr lang="zh-CN" altLang="en-US" dirty="0"/>
              <a:t>类别不平衡（</a:t>
            </a:r>
            <a:r>
              <a:rPr lang="en-US" altLang="zh-CN" dirty="0"/>
              <a:t>class imbalance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不同类别训练样例数相差很大情况（正类为小类）</a:t>
            </a:r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r>
              <a:rPr lang="zh-CN" altLang="en-US" dirty="0"/>
              <a:t>再缩放</a:t>
            </a:r>
            <a:endParaRPr lang="en-US" altLang="zh-CN" dirty="0"/>
          </a:p>
          <a:p>
            <a:pPr marL="800100" lvl="1" indent="-342900"/>
            <a:r>
              <a:rPr lang="zh-CN" altLang="en-US" dirty="0"/>
              <a:t>欠采样（</a:t>
            </a:r>
            <a:r>
              <a:rPr lang="en-US" altLang="zh-CN" dirty="0" err="1"/>
              <a:t>undersampling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257300" lvl="2" indent="-342900"/>
            <a:r>
              <a:rPr lang="zh-CN" altLang="en-US" dirty="0"/>
              <a:t>去除一些反例使正反例数目接近（</a:t>
            </a:r>
            <a:r>
              <a:rPr lang="en-US" altLang="zh-CN" dirty="0" err="1"/>
              <a:t>EasyEnsemble</a:t>
            </a:r>
            <a:r>
              <a:rPr lang="en-US" altLang="zh-CN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[Liu et al.,2009]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800100" lvl="1" indent="-342900"/>
            <a:r>
              <a:rPr lang="zh-CN" altLang="en-US" dirty="0"/>
              <a:t>过采样（</a:t>
            </a:r>
            <a:r>
              <a:rPr lang="en-US" altLang="zh-CN" dirty="0"/>
              <a:t>oversampling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257300" lvl="2" indent="-342900"/>
            <a:r>
              <a:rPr lang="zh-CN" altLang="en-US" dirty="0"/>
              <a:t>增加一些正例使正反例数目接近（</a:t>
            </a:r>
            <a:r>
              <a:rPr lang="en-US" altLang="zh-CN" dirty="0"/>
              <a:t>SMOTE </a:t>
            </a:r>
            <a:r>
              <a:rPr lang="en-US" altLang="zh-CN" sz="1600" dirty="0">
                <a:solidFill>
                  <a:srgbClr val="FF0000"/>
                </a:solidFill>
              </a:rPr>
              <a:t>[Chawla et al.2002]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800100" lvl="1" indent="-342900"/>
            <a:r>
              <a:rPr lang="zh-CN" altLang="en-US" dirty="0"/>
              <a:t>阈值移动（</a:t>
            </a:r>
            <a:r>
              <a:rPr lang="en-US" altLang="zh-CN" dirty="0"/>
              <a:t>threshold-moving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00B0F0"/>
              </a:solidFill>
            </a:endParaRPr>
          </a:p>
          <a:p>
            <a:pPr marL="800100" lvl="1" indent="-342900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2216667" y="2420150"/>
            <a:ext cx="22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类别平衡正例预测</a:t>
            </a:r>
          </a:p>
        </p:txBody>
      </p:sp>
      <p:sp>
        <p:nvSpPr>
          <p:cNvPr id="5" name="右箭头 4"/>
          <p:cNvSpPr/>
          <p:nvPr/>
        </p:nvSpPr>
        <p:spPr>
          <a:xfrm>
            <a:off x="5654434" y="2425678"/>
            <a:ext cx="723332" cy="4572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800843" y="3579422"/>
            <a:ext cx="8616950" cy="1278329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50894" y="2420150"/>
            <a:ext cx="17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正负类比例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796957"/>
              </p:ext>
            </p:extLst>
          </p:nvPr>
        </p:nvGraphicFramePr>
        <p:xfrm>
          <a:off x="4369719" y="2429663"/>
          <a:ext cx="9683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484200" imgH="214920" progId="Equation.Ribbit">
                  <p:embed/>
                </p:oleObj>
              </mc:Choice>
              <mc:Fallback>
                <p:oleObj name="Formula" r:id="rId2" imgW="484200" imgH="2149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9719" y="2429663"/>
                        <a:ext cx="9683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370035"/>
              </p:ext>
            </p:extLst>
          </p:nvPr>
        </p:nvGraphicFramePr>
        <p:xfrm>
          <a:off x="6814453" y="2402248"/>
          <a:ext cx="12255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612360" imgH="247680" progId="Equation.Ribbit">
                  <p:embed/>
                </p:oleObj>
              </mc:Choice>
              <mc:Fallback>
                <p:oleObj name="Formula" r:id="rId4" imgW="612360" imgH="24768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4453" y="2402248"/>
                        <a:ext cx="1225550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62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各任务下（回归、分类）各个模型优化的目标</a:t>
            </a:r>
            <a:endParaRPr lang="en-US" altLang="zh-CN" dirty="0"/>
          </a:p>
          <a:p>
            <a:pPr lvl="1"/>
            <a:r>
              <a:rPr lang="zh-CN" altLang="en-US" dirty="0">
                <a:latin typeface="幼圆" pitchFamily="49" charset="-122"/>
              </a:rPr>
              <a:t>最小二乘法：最小化均方误差</a:t>
            </a:r>
            <a:endParaRPr lang="en-US" altLang="zh-CN" dirty="0">
              <a:latin typeface="幼圆" pitchFamily="49" charset="-122"/>
            </a:endParaRPr>
          </a:p>
          <a:p>
            <a:pPr lvl="1"/>
            <a:r>
              <a:rPr lang="zh-CN" altLang="en-US" dirty="0">
                <a:latin typeface="幼圆" pitchFamily="49" charset="-122"/>
              </a:rPr>
              <a:t>对数几率回归：最大化样本分布似然</a:t>
            </a:r>
            <a:endParaRPr lang="en-US" altLang="zh-CN" dirty="0">
              <a:latin typeface="幼圆" pitchFamily="49" charset="-122"/>
            </a:endParaRPr>
          </a:p>
          <a:p>
            <a:pPr lvl="1"/>
            <a:r>
              <a:rPr lang="zh-CN" altLang="en-US" dirty="0">
                <a:latin typeface="幼圆" pitchFamily="49" charset="-122"/>
              </a:rPr>
              <a:t>线性判别分析：投影空间内最小（大）化类内（间）散度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参数的优化方法</a:t>
            </a:r>
            <a:endParaRPr lang="en-US" altLang="zh-CN" dirty="0"/>
          </a:p>
          <a:p>
            <a:pPr lvl="1"/>
            <a:r>
              <a:rPr lang="zh-CN" altLang="en-US" dirty="0">
                <a:latin typeface="幼圆" pitchFamily="49" charset="-122"/>
              </a:rPr>
              <a:t>最小二乘法：线性代数</a:t>
            </a:r>
            <a:endParaRPr lang="en-US" altLang="zh-CN" dirty="0">
              <a:latin typeface="幼圆" pitchFamily="49" charset="-122"/>
            </a:endParaRPr>
          </a:p>
          <a:p>
            <a:pPr lvl="1"/>
            <a:r>
              <a:rPr lang="zh-CN" altLang="en-US" dirty="0">
                <a:latin typeface="幼圆" pitchFamily="49" charset="-122"/>
              </a:rPr>
              <a:t>对数几率回归：凸优化梯度下降、牛顿法</a:t>
            </a:r>
            <a:endParaRPr lang="en-US" altLang="zh-CN" dirty="0">
              <a:latin typeface="幼圆" pitchFamily="49" charset="-122"/>
            </a:endParaRPr>
          </a:p>
          <a:p>
            <a:pPr lvl="1"/>
            <a:r>
              <a:rPr lang="zh-CN" altLang="en-US" dirty="0">
                <a:latin typeface="幼圆" pitchFamily="49" charset="-122"/>
              </a:rPr>
              <a:t>线性判别分析：矩阵论、广义瑞利商</a:t>
            </a:r>
            <a:endParaRPr lang="en-US" altLang="zh-CN" dirty="0">
              <a:latin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995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1784350" y="1158536"/>
            <a:ext cx="8616950" cy="5393266"/>
          </a:xfrm>
        </p:spPr>
        <p:txBody>
          <a:bodyPr>
            <a:normAutofit/>
          </a:bodyPr>
          <a:lstStyle/>
          <a:p>
            <a:r>
              <a:rPr lang="zh-CN" altLang="en-US" dirty="0"/>
              <a:t>线性回归</a:t>
            </a:r>
            <a:endParaRPr lang="en-US" altLang="zh-CN" dirty="0"/>
          </a:p>
          <a:p>
            <a:pPr lvl="1"/>
            <a:r>
              <a:rPr lang="zh-CN" altLang="en-US" dirty="0"/>
              <a:t>最小二乘法（最小化均方误差）</a:t>
            </a:r>
          </a:p>
          <a:p>
            <a:r>
              <a:rPr lang="zh-CN" altLang="en-US" dirty="0"/>
              <a:t> 二分类任务</a:t>
            </a:r>
          </a:p>
          <a:p>
            <a:pPr lvl="1"/>
            <a:r>
              <a:rPr lang="zh-CN" altLang="en-US" dirty="0"/>
              <a:t>对数几率回归</a:t>
            </a:r>
            <a:endParaRPr lang="en-US" altLang="zh-CN" dirty="0"/>
          </a:p>
          <a:p>
            <a:pPr lvl="2"/>
            <a:r>
              <a:rPr lang="zh-CN" altLang="en-US" dirty="0"/>
              <a:t>单位阶跃函数、对数几率函数、极大似然法</a:t>
            </a:r>
          </a:p>
          <a:p>
            <a:pPr lvl="1"/>
            <a:r>
              <a:rPr lang="zh-CN" altLang="en-US" dirty="0"/>
              <a:t>线性判别分析</a:t>
            </a:r>
            <a:endParaRPr lang="en-US" altLang="zh-CN" dirty="0"/>
          </a:p>
          <a:p>
            <a:pPr lvl="2"/>
            <a:r>
              <a:rPr lang="zh-CN" altLang="en-US" dirty="0"/>
              <a:t>最大化广义瑞利商</a:t>
            </a:r>
          </a:p>
          <a:p>
            <a:r>
              <a:rPr lang="zh-CN" altLang="en-US" dirty="0"/>
              <a:t> 多分类学习</a:t>
            </a:r>
            <a:endParaRPr lang="en-US" altLang="zh-CN" dirty="0"/>
          </a:p>
          <a:p>
            <a:pPr lvl="1"/>
            <a:r>
              <a:rPr lang="zh-CN" altLang="en-US" dirty="0"/>
              <a:t>一对一</a:t>
            </a:r>
          </a:p>
          <a:p>
            <a:pPr lvl="1"/>
            <a:r>
              <a:rPr lang="zh-CN" altLang="en-US" dirty="0"/>
              <a:t>一对其余</a:t>
            </a:r>
          </a:p>
          <a:p>
            <a:pPr lvl="1"/>
            <a:r>
              <a:rPr lang="zh-CN" altLang="en-US" dirty="0"/>
              <a:t>多对多</a:t>
            </a:r>
            <a:endParaRPr lang="en-US" altLang="zh-CN" dirty="0"/>
          </a:p>
          <a:p>
            <a:pPr lvl="2"/>
            <a:r>
              <a:rPr lang="zh-CN" altLang="en-US" dirty="0"/>
              <a:t>纠错输出码</a:t>
            </a:r>
          </a:p>
          <a:p>
            <a:r>
              <a:rPr lang="zh-CN" altLang="en-US" dirty="0"/>
              <a:t> 类别不平衡问题</a:t>
            </a:r>
            <a:endParaRPr lang="en-US" altLang="zh-CN" dirty="0"/>
          </a:p>
          <a:p>
            <a:pPr lvl="1"/>
            <a:r>
              <a:rPr lang="zh-CN" altLang="en-US" dirty="0"/>
              <a:t>基本策略：欠采样、过采样、再缩放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378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73512" y="1115548"/>
            <a:ext cx="10734908" cy="4873917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给定数据集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其中                                ，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线性回归（</a:t>
            </a:r>
            <a:r>
              <a:rPr lang="en-US" altLang="zh-CN" sz="2400" dirty="0"/>
              <a:t>linear regression</a:t>
            </a:r>
            <a:r>
              <a:rPr lang="zh-CN" altLang="en-US" sz="2400" dirty="0"/>
              <a:t>）目的</a:t>
            </a:r>
            <a:endParaRPr lang="en-US" altLang="zh-CN" sz="2400" dirty="0"/>
          </a:p>
          <a:p>
            <a:pPr lvl="1"/>
            <a:r>
              <a:rPr lang="zh-CN" altLang="en-US" sz="2400" dirty="0"/>
              <a:t>学得一个线性模型以尽可能准确地预测实值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离散属性处理</a:t>
            </a:r>
            <a:endParaRPr lang="en-US" altLang="zh-CN" sz="2400" dirty="0"/>
          </a:p>
          <a:p>
            <a:pPr lvl="1"/>
            <a:r>
              <a:rPr lang="zh-CN" altLang="en-US" sz="2400" dirty="0"/>
              <a:t>有“序”关系</a:t>
            </a:r>
            <a:endParaRPr lang="en-US" altLang="zh-CN" sz="2400" dirty="0"/>
          </a:p>
          <a:p>
            <a:pPr lvl="2"/>
            <a:r>
              <a:rPr lang="zh-CN" altLang="en-US" sz="2400" dirty="0"/>
              <a:t>连续化为连续值如</a:t>
            </a:r>
            <a:r>
              <a:rPr lang="zh-CN" altLang="en-US" sz="2400" b="1" dirty="0">
                <a:solidFill>
                  <a:srgbClr val="C00000"/>
                </a:solidFill>
              </a:rPr>
              <a:t>将身高“高”、“低”表示成</a:t>
            </a:r>
            <a:r>
              <a:rPr lang="en-US" altLang="zh-CN" sz="2400" b="1" dirty="0">
                <a:solidFill>
                  <a:srgbClr val="C00000"/>
                </a:solidFill>
              </a:rPr>
              <a:t>{1.0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</a:rPr>
              <a:t>0.0}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无“序”关系</a:t>
            </a:r>
            <a:endParaRPr lang="en-US" altLang="zh-CN" sz="2400" dirty="0"/>
          </a:p>
          <a:p>
            <a:pPr lvl="2"/>
            <a:r>
              <a:rPr lang="zh-CN" altLang="en-US" sz="2400" dirty="0"/>
              <a:t>有</a:t>
            </a:r>
            <a:r>
              <a:rPr lang="en-US" altLang="zh-CN" sz="2400" dirty="0"/>
              <a:t>k</a:t>
            </a:r>
            <a:r>
              <a:rPr lang="zh-CN" altLang="en-US" sz="2400" dirty="0"/>
              <a:t>个属性值，则转换为</a:t>
            </a:r>
            <a:r>
              <a:rPr lang="en-US" altLang="zh-CN" sz="2400" dirty="0"/>
              <a:t>k</a:t>
            </a:r>
            <a:r>
              <a:rPr lang="zh-CN" altLang="en-US" sz="2400" dirty="0"/>
              <a:t>维向量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</a:p>
          <a:p>
            <a:pPr marL="783000" lvl="2" indent="0"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若有属性“瓜类”的取值“西瓜”，“南瓜”，“黄瓜”可转化成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783000" lvl="2" indent="0"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</a:rPr>
              <a:t>0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</a:rPr>
              <a:t>0</a:t>
            </a:r>
            <a:r>
              <a:rPr lang="zh-CN" altLang="en-US" sz="2400" b="1" dirty="0">
                <a:solidFill>
                  <a:srgbClr val="C00000"/>
                </a:solidFill>
              </a:rPr>
              <a:t>），（</a:t>
            </a:r>
            <a:r>
              <a:rPr lang="en-US" altLang="zh-CN" sz="2400" b="1" dirty="0">
                <a:solidFill>
                  <a:srgbClr val="C00000"/>
                </a:solidFill>
              </a:rPr>
              <a:t>0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</a:rPr>
              <a:t>0</a:t>
            </a:r>
            <a:r>
              <a:rPr lang="zh-CN" altLang="en-US" sz="2400" b="1" dirty="0">
                <a:solidFill>
                  <a:srgbClr val="C00000"/>
                </a:solidFill>
              </a:rPr>
              <a:t>），（</a:t>
            </a:r>
            <a:r>
              <a:rPr lang="en-US" altLang="zh-CN" sz="2400" b="1" dirty="0">
                <a:solidFill>
                  <a:srgbClr val="C00000"/>
                </a:solidFill>
              </a:rPr>
              <a:t>0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</a:rPr>
              <a:t>0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</a:rPr>
              <a:t>）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406208"/>
              </p:ext>
            </p:extLst>
          </p:nvPr>
        </p:nvGraphicFramePr>
        <p:xfrm>
          <a:off x="3355576" y="1227031"/>
          <a:ext cx="5573620" cy="397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457720" imgH="177840" progId="Equation.Ribbit">
                  <p:embed/>
                </p:oleObj>
              </mc:Choice>
              <mc:Fallback>
                <p:oleObj name="Formula" r:id="rId2" imgW="2457720" imgH="177840" progId="Equation.Ribbit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576" y="1227031"/>
                        <a:ext cx="5573620" cy="3978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884947"/>
              </p:ext>
            </p:extLst>
          </p:nvPr>
        </p:nvGraphicFramePr>
        <p:xfrm>
          <a:off x="1805386" y="1615258"/>
          <a:ext cx="2945991" cy="369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97160" imgH="176760" progId="Equation.Ribbit">
                  <p:embed/>
                </p:oleObj>
              </mc:Choice>
              <mc:Fallback>
                <p:oleObj name="Formula" r:id="rId4" imgW="1397160" imgH="176760" progId="Equation.Ribbit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386" y="1615258"/>
                        <a:ext cx="2945991" cy="369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961640"/>
              </p:ext>
            </p:extLst>
          </p:nvPr>
        </p:nvGraphicFramePr>
        <p:xfrm>
          <a:off x="5322694" y="1736372"/>
          <a:ext cx="918272" cy="346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416880" imgH="157680" progId="Equation.Ribbit">
                  <p:embed/>
                </p:oleObj>
              </mc:Choice>
              <mc:Fallback>
                <p:oleObj name="Formula" r:id="rId6" imgW="416880" imgH="157680" progId="Equation.Ribbit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694" y="1736372"/>
                        <a:ext cx="918272" cy="3461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90808" y="1274401"/>
            <a:ext cx="8616950" cy="4706137"/>
          </a:xfrm>
        </p:spPr>
        <p:txBody>
          <a:bodyPr/>
          <a:lstStyle/>
          <a:p>
            <a:r>
              <a:rPr lang="zh-CN" altLang="en-US" dirty="0"/>
              <a:t>单一属性的线性回归目标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参数</a:t>
            </a:r>
            <a:r>
              <a:rPr lang="en-US" altLang="zh-CN" dirty="0"/>
              <a:t>/</a:t>
            </a:r>
            <a:r>
              <a:rPr lang="zh-CN" altLang="en-US" dirty="0"/>
              <a:t>模型估计：最小二乘法（</a:t>
            </a:r>
            <a:r>
              <a:rPr lang="en-US" altLang="zh-CN" dirty="0"/>
              <a:t>least square method）</a:t>
            </a:r>
          </a:p>
          <a:p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331357"/>
              </p:ext>
            </p:extLst>
          </p:nvPr>
        </p:nvGraphicFramePr>
        <p:xfrm>
          <a:off x="3380750" y="2012019"/>
          <a:ext cx="19907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003320" imgH="176760" progId="Equation.Ribbit">
                  <p:embed/>
                </p:oleObj>
              </mc:Choice>
              <mc:Fallback>
                <p:oleObj name="Formula" r:id="rId2" imgW="1003320" imgH="17676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0750" y="2012019"/>
                        <a:ext cx="19907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281528"/>
              </p:ext>
            </p:extLst>
          </p:nvPr>
        </p:nvGraphicFramePr>
        <p:xfrm>
          <a:off x="6273013" y="1988191"/>
          <a:ext cx="1328738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670680" imgH="176760" progId="Equation.Ribbit">
                  <p:embed/>
                </p:oleObj>
              </mc:Choice>
              <mc:Fallback>
                <p:oleObj name="Formula" r:id="rId4" imgW="670680" imgH="17676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013" y="1988191"/>
                        <a:ext cx="1328738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08771" y="1954635"/>
            <a:ext cx="88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使得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320515"/>
              </p:ext>
            </p:extLst>
          </p:nvPr>
        </p:nvGraphicFramePr>
        <p:xfrm>
          <a:off x="1465702" y="3756387"/>
          <a:ext cx="4759325" cy="182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378880" imgH="927360" progId="Equation.Ribbit">
                  <p:embed/>
                </p:oleObj>
              </mc:Choice>
              <mc:Fallback>
                <p:oleObj name="Formula" r:id="rId6" imgW="2378880" imgH="92736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02" y="3756387"/>
                        <a:ext cx="4759325" cy="182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B6E571FC-F7DB-3940-1684-E9F39251FA95}"/>
              </a:ext>
            </a:extLst>
          </p:cNvPr>
          <p:cNvGrpSpPr/>
          <p:nvPr/>
        </p:nvGrpSpPr>
        <p:grpSpPr>
          <a:xfrm>
            <a:off x="6389615" y="2456976"/>
            <a:ext cx="5211960" cy="4136691"/>
            <a:chOff x="6389615" y="2456976"/>
            <a:chExt cx="5211960" cy="4136691"/>
          </a:xfrm>
        </p:grpSpPr>
        <p:pic>
          <p:nvPicPr>
            <p:cNvPr id="9" name="图片 3">
              <a:extLst>
                <a:ext uri="{FF2B5EF4-FFF2-40B4-BE49-F238E27FC236}">
                  <a16:creationId xmlns:a16="http://schemas.microsoft.com/office/drawing/2014/main" id="{186761B8-B0B4-8297-859E-A56B59AA1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615" y="2456976"/>
              <a:ext cx="5211960" cy="4136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1A5AB9F-82FC-C15B-B9DA-B15821082C65}"/>
                </a:ext>
              </a:extLst>
            </p:cNvPr>
            <p:cNvCxnSpPr/>
            <p:nvPr/>
          </p:nvCxnSpPr>
          <p:spPr>
            <a:xfrm flipV="1">
              <a:off x="9545444" y="3880624"/>
              <a:ext cx="0" cy="2330605"/>
            </a:xfrm>
            <a:prstGeom prst="line">
              <a:avLst/>
            </a:prstGeom>
            <a:ln w="38100">
              <a:solidFill>
                <a:srgbClr val="01399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6704EB9-5A52-55AB-AE97-6521134535A9}"/>
                </a:ext>
              </a:extLst>
            </p:cNvPr>
            <p:cNvSpPr/>
            <p:nvPr/>
          </p:nvSpPr>
          <p:spPr>
            <a:xfrm>
              <a:off x="9463150" y="4014440"/>
              <a:ext cx="164588" cy="148364"/>
            </a:xfrm>
            <a:prstGeom prst="ellips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735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45104" y="1434094"/>
            <a:ext cx="10301791" cy="4706137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均方误差有很好的几何意义，对应了常用的欧式距离。</a:t>
            </a:r>
            <a:endParaRPr lang="en-US" altLang="zh-CN" sz="2800" b="1" dirty="0"/>
          </a:p>
          <a:p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800" b="1" dirty="0"/>
              <a:t>基于均方差误差最小化来进行模型求解的方法称为最小二乘法。</a:t>
            </a:r>
            <a:endParaRPr lang="en-US" altLang="zh-CN" sz="2800" b="1" dirty="0"/>
          </a:p>
          <a:p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在线性回归中，最小二乘法就是试图找到一条直线，使得所有样本到直线上的欧式距离之和最小。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F57B17-4FAA-E568-64A7-29505EC3F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2159" y="1896763"/>
            <a:ext cx="6696779" cy="15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79612"/>
      </p:ext>
    </p:extLst>
  </p:cSld>
  <p:clrMapOvr>
    <a:masterClrMapping/>
  </p:clrMapOvr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5792636</TotalTime>
  <Words>2712</Words>
  <Application>Microsoft Office PowerPoint</Application>
  <PresentationFormat>宽屏</PresentationFormat>
  <Paragraphs>438</Paragraphs>
  <Slides>65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4" baseType="lpstr">
      <vt:lpstr>-apple-system</vt:lpstr>
      <vt:lpstr>KaTeX_Main</vt:lpstr>
      <vt:lpstr>方正粗黑宋简体</vt:lpstr>
      <vt:lpstr>方正姚体</vt:lpstr>
      <vt:lpstr>方正准圆简体</vt:lpstr>
      <vt:lpstr>仿宋</vt:lpstr>
      <vt:lpstr>华文楷体</vt:lpstr>
      <vt:lpstr>楷体_GB2312</vt:lpstr>
      <vt:lpstr>幼圆</vt:lpstr>
      <vt:lpstr>Agency FB</vt:lpstr>
      <vt:lpstr>Arial</vt:lpstr>
      <vt:lpstr>Calibri</vt:lpstr>
      <vt:lpstr>Cambria Math</vt:lpstr>
      <vt:lpstr>Script MT Bold</vt:lpstr>
      <vt:lpstr>Times New Roman</vt:lpstr>
      <vt:lpstr>Verdana</vt:lpstr>
      <vt:lpstr>Wingdings</vt:lpstr>
      <vt:lpstr>机器学习v2.1rgb</vt:lpstr>
      <vt:lpstr>Formula</vt:lpstr>
      <vt:lpstr>机器学习  Machine Learning</vt:lpstr>
      <vt:lpstr>目录</vt:lpstr>
      <vt:lpstr>基本概念</vt:lpstr>
      <vt:lpstr>基本概念</vt:lpstr>
      <vt:lpstr>基本形式</vt:lpstr>
      <vt:lpstr>线性模型优点</vt:lpstr>
      <vt:lpstr>线性回归</vt:lpstr>
      <vt:lpstr>线性回归</vt:lpstr>
      <vt:lpstr>线性回归</vt:lpstr>
      <vt:lpstr>线性回归 - 最小二乘法</vt:lpstr>
      <vt:lpstr>线性回归 - 最小二乘法</vt:lpstr>
      <vt:lpstr>PowerPoint 演示文稿</vt:lpstr>
      <vt:lpstr>PowerPoint 演示文稿</vt:lpstr>
      <vt:lpstr>Sklearn回归</vt:lpstr>
      <vt:lpstr>PowerPoint 演示文稿</vt:lpstr>
      <vt:lpstr>多元线性回归</vt:lpstr>
      <vt:lpstr>多元线性回归</vt:lpstr>
      <vt:lpstr>多元线性回归 - 最小二乘法</vt:lpstr>
      <vt:lpstr>多元线性回归 - 满秩讨论</vt:lpstr>
      <vt:lpstr>PowerPoint 演示文稿</vt:lpstr>
      <vt:lpstr>PowerPoint 演示文稿</vt:lpstr>
      <vt:lpstr>PowerPoint 演示文稿</vt:lpstr>
      <vt:lpstr>小结</vt:lpstr>
      <vt:lpstr>对数线性回归</vt:lpstr>
      <vt:lpstr>线性回归 - 广义线性模型</vt:lpstr>
      <vt:lpstr>对数几率回归（逻辑回归）</vt:lpstr>
      <vt:lpstr>对数几率回归（逻辑回归）</vt:lpstr>
      <vt:lpstr>对数几率回归（逻辑回归）</vt:lpstr>
      <vt:lpstr>二分类任务  </vt:lpstr>
      <vt:lpstr>对数几率回归 </vt:lpstr>
      <vt:lpstr>对数几率回归 - 极大似然法</vt:lpstr>
      <vt:lpstr>对数几率回归 - 极大似然法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对数几率回归 - 极大似然法</vt:lpstr>
      <vt:lpstr>对数几率回归 </vt:lpstr>
      <vt:lpstr>二分类任务– 线性判别分析</vt:lpstr>
      <vt:lpstr>PowerPoint 演示文稿</vt:lpstr>
      <vt:lpstr>二分类任务– 线性判别分析</vt:lpstr>
      <vt:lpstr>二分类任务– 线性判别分析</vt:lpstr>
      <vt:lpstr>二分类任务– 线性判别分析</vt:lpstr>
      <vt:lpstr>二分类任务– 线性判别分析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LDA小结</vt:lpstr>
      <vt:lpstr>多分类学习</vt:lpstr>
      <vt:lpstr>多分类学习– 一对一(one vs. one)</vt:lpstr>
      <vt:lpstr>多分类学习– 一对其余(One vs. Rest)</vt:lpstr>
      <vt:lpstr>多分类学习– 两种策略比较</vt:lpstr>
      <vt:lpstr>多分类学习– 两种策略比较</vt:lpstr>
      <vt:lpstr>多分类学习– 多对多（Many vs Many,MvM)</vt:lpstr>
      <vt:lpstr>多分类学习– 多对多</vt:lpstr>
      <vt:lpstr>类别不平衡问题 </vt:lpstr>
      <vt:lpstr>优化提要</vt:lpstr>
      <vt:lpstr>总结</vt:lpstr>
    </vt:vector>
  </TitlesOfParts>
  <Company>LAMDA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机器学习-第三章</dc:title>
  <dc:creator>Administrator</dc:creator>
  <cp:lastModifiedBy>2012dnd.com</cp:lastModifiedBy>
  <cp:revision>515</cp:revision>
  <dcterms:created xsi:type="dcterms:W3CDTF">2015-06-30T12:15:09Z</dcterms:created>
  <dcterms:modified xsi:type="dcterms:W3CDTF">2023-03-01T13:25:30Z</dcterms:modified>
</cp:coreProperties>
</file>